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72" r:id="rId4"/>
    <p:sldId id="273" r:id="rId5"/>
    <p:sldId id="274" r:id="rId6"/>
    <p:sldId id="258" r:id="rId7"/>
    <p:sldId id="259" r:id="rId8"/>
    <p:sldId id="260" r:id="rId9"/>
    <p:sldId id="266" r:id="rId10"/>
    <p:sldId id="261" r:id="rId11"/>
    <p:sldId id="262" r:id="rId12"/>
    <p:sldId id="263" r:id="rId13"/>
    <p:sldId id="267" r:id="rId14"/>
    <p:sldId id="264" r:id="rId15"/>
    <p:sldId id="265" r:id="rId16"/>
    <p:sldId id="268" r:id="rId17"/>
    <p:sldId id="269" r:id="rId18"/>
    <p:sldId id="271" r:id="rId19"/>
    <p:sldId id="278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66" d="100"/>
          <a:sy n="66" d="100"/>
        </p:scale>
        <p:origin x="679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1174833"/>
            <a:ext cx="8616046" cy="20545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Chiral Algebra and BPS </a:t>
            </a:r>
            <a:r>
              <a:rPr lang="en-US" dirty="0" smtClean="0"/>
              <a:t>Spectrum of </a:t>
            </a:r>
            <a:r>
              <a:rPr lang="en-US" dirty="0" err="1" smtClean="0"/>
              <a:t>Argyres</a:t>
            </a:r>
            <a:r>
              <a:rPr lang="en-US" dirty="0" smtClean="0"/>
              <a:t>-Douglas theories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8001000" cy="264542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Wenbin Yan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CMSA, Harvard University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Strings 2016, Beijing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Based on: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D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Xie</a:t>
            </a:r>
            <a:r>
              <a:rPr lang="en-US" sz="1600" dirty="0">
                <a:solidFill>
                  <a:schemeClr val="tx1"/>
                </a:solidFill>
              </a:rPr>
              <a:t>, WY and S-T </a:t>
            </a:r>
            <a:r>
              <a:rPr lang="en-US" sz="1600" dirty="0" err="1">
                <a:solidFill>
                  <a:schemeClr val="tx1"/>
                </a:solidFill>
              </a:rPr>
              <a:t>Yau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smtClean="0">
                <a:solidFill>
                  <a:schemeClr val="tx1"/>
                </a:solidFill>
              </a:rPr>
              <a:t>1604.02155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J</a:t>
            </a:r>
            <a:r>
              <a:rPr lang="en-US" sz="1600" dirty="0">
                <a:solidFill>
                  <a:schemeClr val="tx1"/>
                </a:solidFill>
              </a:rPr>
              <a:t>. Song, D. </a:t>
            </a:r>
            <a:r>
              <a:rPr lang="en-US" sz="1600" dirty="0" err="1">
                <a:solidFill>
                  <a:schemeClr val="tx1"/>
                </a:solidFill>
              </a:rPr>
              <a:t>Xie</a:t>
            </a:r>
            <a:r>
              <a:rPr lang="en-US" sz="1600" dirty="0">
                <a:solidFill>
                  <a:schemeClr val="tx1"/>
                </a:solidFill>
              </a:rPr>
              <a:t> and WY, work in progress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304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6379" y="777647"/>
            <a:ext cx="8534400" cy="1507067"/>
          </a:xfrm>
        </p:spPr>
        <p:txBody>
          <a:bodyPr/>
          <a:lstStyle/>
          <a:p>
            <a:r>
              <a:rPr lang="en-US" dirty="0" smtClean="0"/>
              <a:t>AD theories with flavor symmetry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516379" y="2424897"/>
                <a:ext cx="8534400" cy="2187614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6d (2,0) ADE theory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compactified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on a sphere with irregular puncture and regular puncture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Irregular puncture: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2+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+…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Regular puncture: Y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Classified by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J=ADE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6379" y="2424897"/>
                <a:ext cx="8534400" cy="2187614"/>
              </a:xfrm>
              <a:blipFill rotWithShape="0">
                <a:blip r:embed="rId2"/>
                <a:stretch>
                  <a:fillRect l="-357" t="-1671" b="-4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>
          <a:xfrm>
            <a:off x="2621666" y="4705109"/>
            <a:ext cx="1527858" cy="152785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ultiply 2"/>
          <p:cNvSpPr/>
          <p:nvPr/>
        </p:nvSpPr>
        <p:spPr>
          <a:xfrm>
            <a:off x="3032567" y="5364866"/>
            <a:ext cx="162046" cy="138896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81017" y="5226763"/>
                <a:ext cx="1449756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3,1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017" y="5226763"/>
                <a:ext cx="1449756" cy="5539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3611301" y="5376440"/>
            <a:ext cx="91440" cy="914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207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6379" y="777647"/>
            <a:ext cx="8534400" cy="1507067"/>
          </a:xfrm>
        </p:spPr>
        <p:txBody>
          <a:bodyPr/>
          <a:lstStyle/>
          <a:p>
            <a:r>
              <a:rPr lang="en-US" dirty="0" smtClean="0"/>
              <a:t>AD theories with flavor symmetry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516379" y="2424896"/>
                <a:ext cx="4796401" cy="3607193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Consider only full puncture F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Classified by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Kac-Moody algebra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sub>
                    </m:sSub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A=J,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dim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func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=−12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dirty="0" err="1" smtClean="0">
                    <a:solidFill>
                      <a:schemeClr val="tx1"/>
                    </a:solidFill>
                  </a:rPr>
                  <a:t>Schur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index = vacuum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character (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Kac-Wakimoto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)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6379" y="2424896"/>
                <a:ext cx="4796401" cy="3607193"/>
              </a:xfrm>
              <a:blipFill rotWithShape="0">
                <a:blip r:embed="rId2"/>
                <a:stretch>
                  <a:fillRect l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8878" y="2042931"/>
            <a:ext cx="6254542" cy="424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87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6379" y="777647"/>
            <a:ext cx="8534400" cy="1507067"/>
          </a:xfrm>
        </p:spPr>
        <p:txBody>
          <a:bodyPr/>
          <a:lstStyle/>
          <a:p>
            <a:r>
              <a:rPr lang="en-US" dirty="0" smtClean="0"/>
              <a:t>AD theories with flavor symmetry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516379" y="2424897"/>
                <a:ext cx="5409859" cy="3038354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Classified by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dirty="0" err="1" smtClean="0">
                    <a:solidFill>
                      <a:schemeClr val="tx1"/>
                    </a:solidFill>
                  </a:rPr>
                  <a:t>Kac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-Moody algebra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sub>
                    </m:sSub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A=J,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dim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func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=−12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At b=h, we have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6379" y="2424897"/>
                <a:ext cx="5409859" cy="3038354"/>
              </a:xfrm>
              <a:blipFill rotWithShape="0">
                <a:blip r:embed="rId2"/>
                <a:stretch>
                  <a:fillRect l="-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95284" y="5088360"/>
                <a:ext cx="6464461" cy="9725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[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)(1−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𝑎𝑑𝑗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284" y="5088360"/>
                <a:ext cx="6464461" cy="97257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3878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6378" y="777647"/>
            <a:ext cx="8863595" cy="1507067"/>
          </a:xfrm>
        </p:spPr>
        <p:txBody>
          <a:bodyPr/>
          <a:lstStyle/>
          <a:p>
            <a:r>
              <a:rPr lang="en-US" dirty="0" smtClean="0"/>
              <a:t>AD theories with flavor symmetry: Examples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516379" y="2424897"/>
                <a:ext cx="10353182" cy="3717806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bSup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𝑆𝑈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Kac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-Moody algebra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𝑠𝑢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(5)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 err="1" smtClean="0">
                    <a:solidFill>
                      <a:schemeClr val="tx1"/>
                    </a:solidFill>
                  </a:rPr>
                  <a:t>Schur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index =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𝑎𝑑𝑗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𝑆𝑈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d>
                          </m:sup>
                        </m:sSubSup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𝑃𝐸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+…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Higgs branch operators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(moment maps) in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adjoint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(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24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) rep of SU(5); Stress tensor;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etc</a:t>
                </a:r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which is the Joseph relation of the Higgs branch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</a:rPr>
                  <a:t>Structure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of the Higgs </a:t>
                </a:r>
                <a:r>
                  <a:rPr lang="en-US" dirty="0">
                    <a:solidFill>
                      <a:schemeClr val="tx1"/>
                    </a:solidFill>
                  </a:rPr>
                  <a:t>branch is </a:t>
                </a:r>
                <a:r>
                  <a:rPr lang="en-US" b="1" dirty="0">
                    <a:solidFill>
                      <a:schemeClr val="tx1"/>
                    </a:solidFill>
                  </a:rPr>
                  <a:t>encoded</a:t>
                </a:r>
                <a:r>
                  <a:rPr lang="en-US" dirty="0">
                    <a:solidFill>
                      <a:schemeClr val="tx1"/>
                    </a:solidFill>
                  </a:rPr>
                  <a:t> in the </a:t>
                </a:r>
                <a:r>
                  <a:rPr lang="en-US" dirty="0" err="1">
                    <a:solidFill>
                      <a:schemeClr val="tx1"/>
                    </a:solidFill>
                  </a:rPr>
                  <a:t>Schur</a:t>
                </a:r>
                <a:r>
                  <a:rPr lang="en-US" dirty="0">
                    <a:solidFill>
                      <a:schemeClr val="tx1"/>
                    </a:solidFill>
                  </a:rPr>
                  <a:t> index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Direct obtain the Higgs branch from the chiral algebra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6379" y="2424897"/>
                <a:ext cx="10353182" cy="3717806"/>
              </a:xfrm>
              <a:blipFill rotWithShape="0">
                <a:blip r:embed="rId2"/>
                <a:stretch>
                  <a:fillRect l="-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9991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6379" y="783434"/>
            <a:ext cx="9432062" cy="1507067"/>
          </a:xfrm>
        </p:spPr>
        <p:txBody>
          <a:bodyPr/>
          <a:lstStyle/>
          <a:p>
            <a:r>
              <a:rPr lang="en-US" dirty="0" smtClean="0"/>
              <a:t>AD theories with flavor symmetry: Higgs branch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516379" y="2424897"/>
                <a:ext cx="7047677" cy="356500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0" dirty="0" smtClean="0">
                    <a:solidFill>
                      <a:schemeClr val="tx1"/>
                    </a:solidFill>
                  </a:rPr>
                  <a:t>AD theory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</m:d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 err="1" smtClean="0">
                    <a:solidFill>
                      <a:schemeClr val="tx1"/>
                    </a:solidFill>
                  </a:rPr>
                  <a:t>Kac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-Moody algebra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sub>
                    </m:sSub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The Higgs branch is determined by the associated variety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of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th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Kac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-Moody algebra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sub>
                    </m:sSub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dirty="0">
                    <a:solidFill>
                      <a:schemeClr val="tx1"/>
                    </a:solidFill>
                  </a:rPr>
                  <a:t>associated variety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is certain nilpotent orbit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914400" lvl="2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Details see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Arakawa[2015],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Beem-Rastelli</a:t>
                </a:r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In our case, for b=h, the Higgs branch is determined by the nilpotent orbit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6379" y="2424897"/>
                <a:ext cx="7047677" cy="3565002"/>
              </a:xfrm>
              <a:blipFill rotWithShape="0">
                <a:blip r:embed="rId2"/>
                <a:stretch>
                  <a:fillRect l="-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153" y="2572775"/>
            <a:ext cx="4193162" cy="326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949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6379" y="777647"/>
            <a:ext cx="8934350" cy="1507067"/>
          </a:xfrm>
        </p:spPr>
        <p:txBody>
          <a:bodyPr/>
          <a:lstStyle/>
          <a:p>
            <a:r>
              <a:rPr lang="en-US" dirty="0" smtClean="0"/>
              <a:t>AD theories with flavor symmetry: Higgs branch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516379" y="2349661"/>
                <a:ext cx="5155858" cy="381385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</m:d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 err="1" smtClean="0">
                    <a:solidFill>
                      <a:schemeClr val="tx1"/>
                    </a:solidFill>
                  </a:rPr>
                  <a:t>Kac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-Moody algebra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sub>
                    </m:sSub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nilpotent orbit is given by the table (Arakawa[2015])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nilpotent orbit is just the principal nilpotent orbit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𝑝𝑟𝑖𝑛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,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all AD theories have the same Higgs branch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6379" y="2349661"/>
                <a:ext cx="5155858" cy="3813858"/>
              </a:xfrm>
              <a:blipFill rotWithShape="0">
                <a:blip r:embed="rId2"/>
                <a:stretch>
                  <a:fillRect l="-592" t="-160" b="-2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4032449"/>
                  </p:ext>
                </p:extLst>
              </p:nvPr>
            </p:nvGraphicFramePr>
            <p:xfrm>
              <a:off x="5672237" y="2365737"/>
              <a:ext cx="6434883" cy="305422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13758"/>
                    <a:gridCol w="949124"/>
                    <a:gridCol w="4572001"/>
                  </a:tblGrid>
                  <a:tr h="35060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𝑶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𝑠𝑙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any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,…,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𝑠𝑜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odd</a:t>
                          </a:r>
                        </a:p>
                        <a:p>
                          <a:endParaRPr lang="en-US" dirty="0" smtClean="0"/>
                        </a:p>
                        <a:p>
                          <a:endParaRPr lang="en-US" dirty="0" smtClean="0"/>
                        </a:p>
                        <a:p>
                          <a:endParaRPr lang="en-US" dirty="0" smtClean="0"/>
                        </a:p>
                        <a:p>
                          <a:r>
                            <a:rPr lang="en-US" dirty="0" smtClean="0"/>
                            <a:t>even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,…,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</m:t>
                                </m:r>
                              </m:oMath>
                            </m:oMathPara>
                          </a14:m>
                          <a:endPara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𝑜𝑑𝑑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𝑛𝑢𝑚𝑏𝑒𝑟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𝑜𝑑𝑑</m:t>
                                </m:r>
                              </m:oMath>
                            </m:oMathPara>
                          </a14:m>
                          <a:endParaRPr lang="en-US" dirty="0" smtClean="0"/>
                        </a:p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,…,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−1, </m:t>
                                </m:r>
                              </m:oMath>
                            </m:oMathPara>
                          </a14:m>
                          <a:endPara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𝑜𝑑𝑑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𝑛𝑢𝑚𝑏𝑒𝑟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𝑒𝑣𝑒𝑛</m:t>
                                </m:r>
                              </m:oMath>
                            </m:oMathPara>
                          </a14:m>
                          <a:endParaRPr lang="en-US" dirty="0" smtClean="0"/>
                        </a:p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+1,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,…,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−1, </m:t>
                                </m:r>
                              </m:oMath>
                            </m:oMathPara>
                          </a14:m>
                          <a:endPara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𝑜𝑑𝑑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𝑛𝑢𝑚𝑏𝑒𝑟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𝑒𝑣𝑒𝑛</m:t>
                                </m:r>
                              </m:oMath>
                            </m:oMathPara>
                          </a14:m>
                          <a:endParaRPr lang="en-US" dirty="0" smtClean="0"/>
                        </a:p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+1,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,…,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−1, </m:t>
                                </m:r>
                              </m:oMath>
                            </m:oMathPara>
                          </a14:m>
                          <a:endPara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𝑜𝑑𝑑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𝑛𝑢𝑚𝑏𝑒𝑟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𝑒𝑣𝑒𝑛</m:t>
                                </m:r>
                              </m:oMath>
                            </m:oMathPara>
                          </a14:m>
                          <a:endParaRPr lang="en-US" dirty="0" smtClean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4032449"/>
                  </p:ext>
                </p:extLst>
              </p:nvPr>
            </p:nvGraphicFramePr>
            <p:xfrm>
              <a:off x="5672237" y="2365737"/>
              <a:ext cx="6434883" cy="305422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13758"/>
                    <a:gridCol w="949124"/>
                    <a:gridCol w="4572001"/>
                  </a:tblGrid>
                  <a:tr h="3973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67" t="-1538" r="-607333" b="-68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96795" t="-1538" r="-483974" b="-68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0879" t="-1538" r="-533" b="-687692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67" t="-108197" r="-607333" b="-6327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any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0879" t="-108197" r="-533" b="-632787"/>
                          </a:stretch>
                        </a:blipFill>
                      </a:tcPr>
                    </a:tc>
                  </a:tr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67" t="-33777" r="-607333" b="-2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odd</a:t>
                          </a:r>
                        </a:p>
                        <a:p>
                          <a:endParaRPr lang="en-US" dirty="0" smtClean="0"/>
                        </a:p>
                        <a:p>
                          <a:endParaRPr lang="en-US" dirty="0" smtClean="0"/>
                        </a:p>
                        <a:p>
                          <a:endParaRPr lang="en-US" dirty="0" smtClean="0"/>
                        </a:p>
                        <a:p>
                          <a:r>
                            <a:rPr lang="en-US" dirty="0" smtClean="0"/>
                            <a:t>even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0879" t="-33777" r="-533" b="-266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87952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6379" y="777647"/>
            <a:ext cx="8934350" cy="1507067"/>
          </a:xfrm>
        </p:spPr>
        <p:txBody>
          <a:bodyPr/>
          <a:lstStyle/>
          <a:p>
            <a:r>
              <a:rPr lang="en-US" dirty="0" smtClean="0"/>
              <a:t>AD theories with flavor symmetry: Higgs branch: Examples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4"/>
              <p:cNvSpPr txBox="1">
                <a:spLocks/>
              </p:cNvSpPr>
              <p:nvPr/>
            </p:nvSpPr>
            <p:spPr>
              <a:xfrm>
                <a:off x="516379" y="2424897"/>
                <a:ext cx="10353182" cy="371780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20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6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bSup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𝑆𝑈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Kac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-Moody algebra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𝑆𝑈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(5)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=−5+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 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M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oment maps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in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adjoint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(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24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) rep of SU(5)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which is the Joseph relation of the chiral ring of Higgs branch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The nilpotent orbit is given by (2,2,1)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2-instanton ADHM quiver for the gauge group SU(5)</a:t>
                </a:r>
              </a:p>
            </p:txBody>
          </p:sp>
        </mc:Choice>
        <mc:Fallback xmlns="">
          <p:sp>
            <p:nvSpPr>
              <p:cNvPr id="7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379" y="2424897"/>
                <a:ext cx="10353182" cy="3717806"/>
              </a:xfrm>
              <a:prstGeom prst="rect">
                <a:avLst/>
              </a:prstGeom>
              <a:blipFill rotWithShape="0">
                <a:blip r:embed="rId2"/>
                <a:stretch>
                  <a:fillRect l="-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4033684" y="4726858"/>
            <a:ext cx="1791929" cy="626807"/>
            <a:chOff x="3325761" y="5464277"/>
            <a:chExt cx="1791929" cy="626807"/>
          </a:xfrm>
        </p:grpSpPr>
        <p:sp>
          <p:nvSpPr>
            <p:cNvPr id="3" name="Oval 2"/>
            <p:cNvSpPr/>
            <p:nvPr/>
          </p:nvSpPr>
          <p:spPr>
            <a:xfrm>
              <a:off x="3325761" y="5464277"/>
              <a:ext cx="626807" cy="62680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9" name="Straight Connector 8"/>
            <p:cNvCxnSpPr>
              <a:stCxn id="3" idx="6"/>
            </p:cNvCxnSpPr>
            <p:nvPr/>
          </p:nvCxnSpPr>
          <p:spPr>
            <a:xfrm flipV="1">
              <a:off x="3952568" y="5777680"/>
              <a:ext cx="553064" cy="1"/>
            </a:xfrm>
            <a:prstGeom prst="line">
              <a:avLst/>
            </a:prstGeom>
            <a:ln w="19050">
              <a:solidFill>
                <a:schemeClr val="tx1"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4505632" y="5464277"/>
              <a:ext cx="612058" cy="61205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16178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6379" y="777647"/>
            <a:ext cx="8934350" cy="1507067"/>
          </a:xfrm>
        </p:spPr>
        <p:txBody>
          <a:bodyPr/>
          <a:lstStyle/>
          <a:p>
            <a:r>
              <a:rPr lang="en-US" dirty="0" smtClean="0"/>
              <a:t>AD theories with flavor symmetry: Higgs branch: Examples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4"/>
              <p:cNvSpPr txBox="1">
                <a:spLocks/>
              </p:cNvSpPr>
              <p:nvPr/>
            </p:nvSpPr>
            <p:spPr>
              <a:xfrm>
                <a:off x="516379" y="2424897"/>
                <a:ext cx="10353182" cy="371780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20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8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6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 kern="1200" cap="none">
                    <a:solidFill>
                      <a:schemeClr val="bg2">
                        <a:lumMod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bSup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Kac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-Moody algebra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𝑆𝑈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(5)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15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=−5+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 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The nilpotent orbit is given by (4,1)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The Higgs branch of the above quiver gives the nilpotent orbit</a:t>
                </a:r>
              </a:p>
            </p:txBody>
          </p:sp>
        </mc:Choice>
        <mc:Fallback xmlns="">
          <p:sp>
            <p:nvSpPr>
              <p:cNvPr id="7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379" y="2424897"/>
                <a:ext cx="10353182" cy="3717806"/>
              </a:xfrm>
              <a:prstGeom prst="rect">
                <a:avLst/>
              </a:prstGeom>
              <a:blipFill rotWithShape="0">
                <a:blip r:embed="rId2"/>
                <a:stretch>
                  <a:fillRect l="-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3721513" y="4218039"/>
            <a:ext cx="4146752" cy="631727"/>
            <a:chOff x="4178713" y="4218039"/>
            <a:chExt cx="4146752" cy="631727"/>
          </a:xfrm>
        </p:grpSpPr>
        <p:sp>
          <p:nvSpPr>
            <p:cNvPr id="3" name="Oval 2"/>
            <p:cNvSpPr/>
            <p:nvPr/>
          </p:nvSpPr>
          <p:spPr>
            <a:xfrm>
              <a:off x="6533536" y="4218039"/>
              <a:ext cx="626807" cy="62680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cxnSp>
          <p:nvCxnSpPr>
            <p:cNvPr id="9" name="Straight Connector 8"/>
            <p:cNvCxnSpPr>
              <a:stCxn id="3" idx="6"/>
            </p:cNvCxnSpPr>
            <p:nvPr/>
          </p:nvCxnSpPr>
          <p:spPr>
            <a:xfrm flipV="1">
              <a:off x="7160343" y="4531442"/>
              <a:ext cx="553064" cy="1"/>
            </a:xfrm>
            <a:prstGeom prst="line">
              <a:avLst/>
            </a:prstGeom>
            <a:ln w="19050">
              <a:solidFill>
                <a:schemeClr val="tx1"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7713407" y="4218039"/>
              <a:ext cx="612058" cy="61205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5351208" y="4222959"/>
              <a:ext cx="626807" cy="62680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12" name="Straight Connector 11"/>
            <p:cNvCxnSpPr>
              <a:stCxn id="8" idx="6"/>
            </p:cNvCxnSpPr>
            <p:nvPr/>
          </p:nvCxnSpPr>
          <p:spPr>
            <a:xfrm flipV="1">
              <a:off x="5978015" y="4536362"/>
              <a:ext cx="553064" cy="1"/>
            </a:xfrm>
            <a:prstGeom prst="line">
              <a:avLst/>
            </a:prstGeom>
            <a:ln w="19050">
              <a:solidFill>
                <a:schemeClr val="tx1"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4178713" y="4222957"/>
              <a:ext cx="626807" cy="62680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cxnSp>
          <p:nvCxnSpPr>
            <p:cNvPr id="14" name="Straight Connector 13"/>
            <p:cNvCxnSpPr>
              <a:stCxn id="13" idx="6"/>
            </p:cNvCxnSpPr>
            <p:nvPr/>
          </p:nvCxnSpPr>
          <p:spPr>
            <a:xfrm flipV="1">
              <a:off x="4805520" y="4536360"/>
              <a:ext cx="553064" cy="1"/>
            </a:xfrm>
            <a:prstGeom prst="line">
              <a:avLst/>
            </a:prstGeom>
            <a:ln w="19050">
              <a:solidFill>
                <a:schemeClr val="tx1"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74106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6379" y="777647"/>
            <a:ext cx="8534400" cy="1507067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4212" y="2121054"/>
            <a:ext cx="8534400" cy="361526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Understand the BPS spectrum of AD theories using the index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Read off protected operators (current, Higgs branch operators…) and their relations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Compute the index: chiral algebra vs. TQFT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AD theories without flavor symmetry: diagonal </a:t>
            </a:r>
            <a:r>
              <a:rPr lang="en-US" dirty="0" err="1" smtClean="0">
                <a:solidFill>
                  <a:schemeClr val="tx1"/>
                </a:solidFill>
              </a:rPr>
              <a:t>coset</a:t>
            </a:r>
            <a:r>
              <a:rPr lang="en-US" dirty="0" smtClean="0">
                <a:solidFill>
                  <a:schemeClr val="tx1"/>
                </a:solidFill>
              </a:rPr>
              <a:t> model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AD </a:t>
            </a:r>
            <a:r>
              <a:rPr lang="en-US" dirty="0" err="1" smtClean="0">
                <a:solidFill>
                  <a:schemeClr val="tx1"/>
                </a:solidFill>
              </a:rPr>
              <a:t>theoires</a:t>
            </a:r>
            <a:r>
              <a:rPr lang="en-US" dirty="0" smtClean="0">
                <a:solidFill>
                  <a:schemeClr val="tx1"/>
                </a:solidFill>
              </a:rPr>
              <a:t> with flavor symmetry: </a:t>
            </a:r>
            <a:r>
              <a:rPr lang="en-US" dirty="0" err="1" smtClean="0">
                <a:solidFill>
                  <a:schemeClr val="tx1"/>
                </a:solidFill>
              </a:rPr>
              <a:t>Kac</a:t>
            </a:r>
            <a:r>
              <a:rPr lang="en-US" dirty="0" smtClean="0">
                <a:solidFill>
                  <a:schemeClr val="tx1"/>
                </a:solidFill>
              </a:rPr>
              <a:t>-Moody algebra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Higgs branch = associated varieties of </a:t>
            </a:r>
            <a:r>
              <a:rPr lang="en-US" dirty="0" err="1" smtClean="0">
                <a:solidFill>
                  <a:schemeClr val="tx1"/>
                </a:solidFill>
              </a:rPr>
              <a:t>Kac</a:t>
            </a:r>
            <a:r>
              <a:rPr lang="en-US" dirty="0" smtClean="0">
                <a:solidFill>
                  <a:schemeClr val="tx1"/>
                </a:solidFill>
              </a:rPr>
              <a:t>-Moody </a:t>
            </a:r>
            <a:r>
              <a:rPr lang="en-US" dirty="0" smtClean="0">
                <a:solidFill>
                  <a:schemeClr val="tx1"/>
                </a:solidFill>
              </a:rPr>
              <a:t>algebra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425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6379" y="777647"/>
            <a:ext cx="8534400" cy="1507067"/>
          </a:xfrm>
        </p:spPr>
        <p:txBody>
          <a:bodyPr/>
          <a:lstStyle/>
          <a:p>
            <a:r>
              <a:rPr lang="en-US" dirty="0" smtClean="0"/>
              <a:t>Future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2121054"/>
                <a:ext cx="8534400" cy="3615267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Generalization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Arbitrary puncture: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Drinfeld-Sokolov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reduction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Twisted case: AD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BC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Beyond spectrum:</a:t>
                </a:r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Correlation functions between BPS operators</a:t>
                </a:r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Combining with bootstrap and more constraints on AD theories [LL15]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Thank you</a:t>
                </a: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2121054"/>
                <a:ext cx="8534400" cy="3615267"/>
              </a:xfrm>
              <a:blipFill rotWithShape="0">
                <a:blip r:embed="rId2"/>
                <a:stretch>
                  <a:fillRect l="-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5605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6378" y="777647"/>
            <a:ext cx="9188061" cy="1507067"/>
          </a:xfrm>
        </p:spPr>
        <p:txBody>
          <a:bodyPr/>
          <a:lstStyle/>
          <a:p>
            <a:r>
              <a:rPr lang="en-US" dirty="0" err="1" smtClean="0"/>
              <a:t>Superconformal</a:t>
            </a:r>
            <a:r>
              <a:rPr lang="en-US" dirty="0" smtClean="0"/>
              <a:t> field theories in 4D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4212" y="2121054"/>
            <a:ext cx="8534400" cy="361526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Rapid development: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New models, most with no </a:t>
            </a:r>
            <a:r>
              <a:rPr lang="en-US" dirty="0" err="1" smtClean="0">
                <a:solidFill>
                  <a:schemeClr val="tx1"/>
                </a:solidFill>
              </a:rPr>
              <a:t>Lagrangian</a:t>
            </a:r>
            <a:r>
              <a:rPr lang="en-US" dirty="0" smtClean="0">
                <a:solidFill>
                  <a:schemeClr val="tx1"/>
                </a:solidFill>
              </a:rPr>
              <a:t> description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New techniques:</a:t>
            </a:r>
          </a:p>
          <a:p>
            <a:pPr marL="914400" lvl="2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Localization, </a:t>
            </a:r>
            <a:r>
              <a:rPr lang="en-US" dirty="0" err="1" smtClean="0">
                <a:solidFill>
                  <a:schemeClr val="tx1"/>
                </a:solidFill>
              </a:rPr>
              <a:t>integrability</a:t>
            </a:r>
            <a:r>
              <a:rPr lang="en-US" dirty="0" smtClean="0">
                <a:solidFill>
                  <a:schemeClr val="tx1"/>
                </a:solidFill>
              </a:rPr>
              <a:t>, effective action on moduli space and </a:t>
            </a:r>
            <a:r>
              <a:rPr lang="en-US" dirty="0" err="1" smtClean="0">
                <a:solidFill>
                  <a:schemeClr val="tx1"/>
                </a:solidFill>
              </a:rPr>
              <a:t>etc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In this talk, we present the study on the BPS spectrum of </a:t>
            </a:r>
            <a:r>
              <a:rPr lang="en-US" dirty="0" err="1" smtClean="0">
                <a:solidFill>
                  <a:schemeClr val="tx1"/>
                </a:solidFill>
              </a:rPr>
              <a:t>Argyres</a:t>
            </a:r>
            <a:r>
              <a:rPr lang="en-US" dirty="0" smtClean="0">
                <a:solidFill>
                  <a:schemeClr val="tx1"/>
                </a:solidFill>
              </a:rPr>
              <a:t>-Douglas theories engineered from M5 </a:t>
            </a:r>
            <a:r>
              <a:rPr lang="en-US" dirty="0" smtClean="0">
                <a:solidFill>
                  <a:schemeClr val="tx1"/>
                </a:solidFill>
              </a:rPr>
              <a:t>branes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825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6378" y="777647"/>
            <a:ext cx="9188061" cy="1507067"/>
          </a:xfrm>
        </p:spPr>
        <p:txBody>
          <a:bodyPr/>
          <a:lstStyle/>
          <a:p>
            <a:r>
              <a:rPr lang="en-US" dirty="0" smtClean="0"/>
              <a:t>index and Topological Field theory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2121054"/>
                <a:ext cx="8534400" cy="416175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For class-S theories, indices enjoy a TQFT formulation [GPRR09, GRRY11, GRRY11, GRR12,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etc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]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6d (2,0) type-J theory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compactified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on a Riemann surface of genus g and s punctures</a:t>
                </a:r>
              </a:p>
              <a:p>
                <a:pPr lvl="1"/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1"/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1"/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dim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</m:func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−2+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p>
                            </m:sSup>
                          </m:den>
                        </m:f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2121054"/>
                <a:ext cx="8534400" cy="4161759"/>
              </a:xfrm>
              <a:blipFill rotWithShape="0">
                <a:blip r:embed="rId2"/>
                <a:stretch>
                  <a:fillRect l="-714" b="-6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4048432" y="3723963"/>
            <a:ext cx="3077127" cy="1606191"/>
            <a:chOff x="3719512" y="2228389"/>
            <a:chExt cx="4752975" cy="237172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9512" y="2228389"/>
              <a:ext cx="4752975" cy="2371725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7416388" y="2824967"/>
              <a:ext cx="91440" cy="914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207018" y="2802844"/>
              <a:ext cx="91440" cy="914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307367" y="2729100"/>
              <a:ext cx="91440" cy="914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9142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6378" y="777647"/>
            <a:ext cx="9188061" cy="1507067"/>
          </a:xfrm>
        </p:spPr>
        <p:txBody>
          <a:bodyPr/>
          <a:lstStyle/>
          <a:p>
            <a:r>
              <a:rPr lang="en-US" dirty="0" smtClean="0"/>
              <a:t>index and Topological Field theory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2121054"/>
                <a:ext cx="8534400" cy="4161759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For AD theories, similar formula [BN15, Song15]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dim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func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</m:nary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2121054"/>
                <a:ext cx="8534400" cy="4161759"/>
              </a:xfrm>
              <a:blipFill rotWithShape="0">
                <a:blip r:embed="rId2"/>
                <a:stretch>
                  <a:fillRect l="-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2857640" y="3438004"/>
            <a:ext cx="1527858" cy="1527858"/>
            <a:chOff x="2621666" y="4705109"/>
            <a:chExt cx="1527858" cy="1527858"/>
          </a:xfrm>
        </p:grpSpPr>
        <p:sp>
          <p:nvSpPr>
            <p:cNvPr id="10" name="Oval 9"/>
            <p:cNvSpPr/>
            <p:nvPr/>
          </p:nvSpPr>
          <p:spPr>
            <a:xfrm>
              <a:off x="2621666" y="4705109"/>
              <a:ext cx="1527858" cy="1527858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Multiply 10"/>
            <p:cNvSpPr/>
            <p:nvPr/>
          </p:nvSpPr>
          <p:spPr>
            <a:xfrm>
              <a:off x="3032567" y="5364866"/>
              <a:ext cx="162046" cy="138896"/>
            </a:xfrm>
            <a:prstGeom prst="mathMultiply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935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6378" y="777647"/>
            <a:ext cx="9188061" cy="1507067"/>
          </a:xfrm>
        </p:spPr>
        <p:txBody>
          <a:bodyPr/>
          <a:lstStyle/>
          <a:p>
            <a:r>
              <a:rPr lang="en-US" dirty="0" smtClean="0"/>
              <a:t>Chiral Algebra VS Topological Field theory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2121054"/>
                <a:ext cx="8534400" cy="4161759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Chiral algebra: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AD theories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2d chiral algebra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Index = vacuum character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TQFT: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Fix local contribution of each puncture to the index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Index = sum over representations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Complementary to each other. Consistency check. BPS spectrum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2121054"/>
                <a:ext cx="8534400" cy="4161759"/>
              </a:xfrm>
              <a:blipFill rotWithShape="0">
                <a:blip r:embed="rId2"/>
                <a:stretch>
                  <a:fillRect l="-286" r="-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199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6378" y="777647"/>
            <a:ext cx="9188061" cy="1507067"/>
          </a:xfrm>
        </p:spPr>
        <p:txBody>
          <a:bodyPr/>
          <a:lstStyle/>
          <a:p>
            <a:r>
              <a:rPr lang="en-US" dirty="0" smtClean="0"/>
              <a:t>AD theories from M5 branes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4212" y="1537743"/>
            <a:ext cx="8534400" cy="361526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Intrinsically </a:t>
            </a:r>
            <a:r>
              <a:rPr lang="en-US" b="1" dirty="0">
                <a:solidFill>
                  <a:srgbClr val="FF0000"/>
                </a:solidFill>
              </a:rPr>
              <a:t>strongly coupled</a:t>
            </a:r>
            <a:r>
              <a:rPr lang="en-US" dirty="0">
                <a:solidFill>
                  <a:schemeClr val="tx1"/>
                </a:solidFill>
              </a:rPr>
              <a:t>, original examples are isolated fixed points of certain supersymmetric gauge </a:t>
            </a:r>
            <a:r>
              <a:rPr lang="en-US" dirty="0" smtClean="0">
                <a:solidFill>
                  <a:schemeClr val="tx1"/>
                </a:solidFill>
              </a:rPr>
              <a:t>theories (pure SU(3)) </a:t>
            </a:r>
            <a:r>
              <a:rPr lang="en-US" dirty="0">
                <a:solidFill>
                  <a:schemeClr val="tx1"/>
                </a:solidFill>
              </a:rPr>
              <a:t>[AD95]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Coulomb branch operators</a:t>
            </a:r>
            <a:r>
              <a:rPr lang="en-US" dirty="0" smtClean="0">
                <a:solidFill>
                  <a:schemeClr val="tx1"/>
                </a:solidFill>
              </a:rPr>
              <a:t>: fractional dimension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Wall-crossing </a:t>
            </a:r>
            <a:r>
              <a:rPr lang="en-US" dirty="0" smtClean="0">
                <a:solidFill>
                  <a:schemeClr val="tx1"/>
                </a:solidFill>
              </a:rPr>
              <a:t>phenomenon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M5 brane construction: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tx1"/>
                </a:solidFill>
              </a:rPr>
              <a:t>Compactify</a:t>
            </a:r>
            <a:r>
              <a:rPr lang="en-US" dirty="0">
                <a:solidFill>
                  <a:schemeClr val="tx1"/>
                </a:solidFill>
              </a:rPr>
              <a:t> 6d (2,0) type-J theory on a sphere with irregular puncture + at most one regular puncture (SCFT) [GMN09, BMT12, Xie13, WX15]</a:t>
            </a:r>
          </a:p>
        </p:txBody>
      </p:sp>
      <p:sp>
        <p:nvSpPr>
          <p:cNvPr id="6" name="Oval 5"/>
          <p:cNvSpPr/>
          <p:nvPr/>
        </p:nvSpPr>
        <p:spPr>
          <a:xfrm>
            <a:off x="2621666" y="4705109"/>
            <a:ext cx="1527858" cy="152785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3032567" y="5364866"/>
            <a:ext cx="162046" cy="138896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81017" y="5226763"/>
                <a:ext cx="1449756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3,1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017" y="5226763"/>
                <a:ext cx="1449756" cy="55399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6434127" y="4705109"/>
            <a:ext cx="1527858" cy="152785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6845028" y="5364866"/>
            <a:ext cx="162046" cy="138896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193478" y="5226763"/>
                <a:ext cx="1449756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3,1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3478" y="5226763"/>
                <a:ext cx="1449756" cy="5539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7423762" y="5376440"/>
            <a:ext cx="91440" cy="914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08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6378" y="777647"/>
            <a:ext cx="9188061" cy="1507067"/>
          </a:xfrm>
        </p:spPr>
        <p:txBody>
          <a:bodyPr/>
          <a:lstStyle/>
          <a:p>
            <a:r>
              <a:rPr lang="en-US" dirty="0" smtClean="0"/>
              <a:t>BPS spectrum of AD theories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2121054"/>
                <a:ext cx="8534400" cy="4161759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Our tool: (limit of)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superconformal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index</a:t>
                </a:r>
              </a:p>
              <a:p>
                <a:pPr marL="457200" lvl="1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Refined Witten index, only counts states saturate certain BPS condition, Invariant under RG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 err="1" smtClean="0">
                    <a:solidFill>
                      <a:schemeClr val="tx1"/>
                    </a:solidFill>
                  </a:rPr>
                  <a:t>Schur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index for N=2 SCFTs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𝑇𝑟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trace over BPS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(Stress tensor, higher spin current,…),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(moment maps,…),…</a:t>
                </a:r>
              </a:p>
              <a:p>
                <a:pPr marL="457200" lvl="1" indent="0"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</a:rPr>
                  <a:t>No Coulomb branch operators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Usually easy to compute for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Lagrangian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theories or theories dual to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Lagrangian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theories. Need new ways for AD theories. Guess work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involved</a:t>
                </a: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2121054"/>
                <a:ext cx="8534400" cy="4161759"/>
              </a:xfrm>
              <a:blipFill rotWithShape="0">
                <a:blip r:embed="rId2"/>
                <a:stretch>
                  <a:fillRect l="-286" r="-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52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6378" y="777647"/>
            <a:ext cx="9188061" cy="1507067"/>
          </a:xfrm>
        </p:spPr>
        <p:txBody>
          <a:bodyPr/>
          <a:lstStyle/>
          <a:p>
            <a:r>
              <a:rPr lang="en-US" dirty="0" err="1" smtClean="0"/>
              <a:t>Schur</a:t>
            </a:r>
            <a:r>
              <a:rPr lang="en-US" dirty="0" smtClean="0"/>
              <a:t> index and chiral algebra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2121054"/>
                <a:ext cx="8534400" cy="416175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Remarkable correspondence between 4d SCFTs and 2d chiral algebra [BLLPRR13, BPRR14,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etc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]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A BPS subsector of 4d N=2 SCFT forms a 2d chiral algebra</a:t>
                </a:r>
              </a:p>
              <a:p>
                <a:pPr lvl="1"/>
                <a:r>
                  <a:rPr lang="en-US" dirty="0" err="1" smtClean="0">
                    <a:solidFill>
                      <a:schemeClr val="tx1"/>
                    </a:solidFill>
                  </a:rPr>
                  <a:t>Meromorphic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correlator of 2d chiral algebra = correlator of the BPS sector of 4d SCFTs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We use two properties</a:t>
                </a:r>
              </a:p>
              <a:p>
                <a:pPr marL="800100" lvl="1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=−12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dirty="0" smtClean="0">
                    <a:solidFill>
                      <a:schemeClr val="tx1"/>
                    </a:solidFill>
                  </a:rPr>
                  <a:t>The (normalized) vacuum character of 2d chiral algebra is the 4d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Schur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index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2121054"/>
                <a:ext cx="8534400" cy="4161759"/>
              </a:xfrm>
              <a:blipFill rotWithShape="0">
                <a:blip r:embed="rId2"/>
                <a:stretch>
                  <a:fillRect l="-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720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6379" y="777647"/>
            <a:ext cx="8534400" cy="1507067"/>
          </a:xfrm>
        </p:spPr>
        <p:txBody>
          <a:bodyPr/>
          <a:lstStyle/>
          <a:p>
            <a:r>
              <a:rPr lang="en-US" dirty="0" smtClean="0"/>
              <a:t>AD theories without flavor symmetry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516379" y="2424897"/>
                <a:ext cx="8534400" cy="2187614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6d (2,0) ADE theory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compactified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on a sphere with irregular puncture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Irregular puncture: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2+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+…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Classified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J=ADE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6379" y="2424897"/>
                <a:ext cx="8534400" cy="2187614"/>
              </a:xfrm>
              <a:blipFill rotWithShape="0">
                <a:blip r:embed="rId2"/>
                <a:stretch>
                  <a:fillRect l="-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>
          <a:xfrm>
            <a:off x="2621666" y="4705109"/>
            <a:ext cx="1527858" cy="152785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ultiply 2"/>
          <p:cNvSpPr/>
          <p:nvPr/>
        </p:nvSpPr>
        <p:spPr>
          <a:xfrm>
            <a:off x="3032567" y="5364866"/>
            <a:ext cx="162046" cy="138896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81017" y="5226763"/>
                <a:ext cx="1449756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3,1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017" y="5226763"/>
                <a:ext cx="1449756" cy="5539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4096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6379" y="777647"/>
            <a:ext cx="8534400" cy="1507067"/>
          </a:xfrm>
        </p:spPr>
        <p:txBody>
          <a:bodyPr/>
          <a:lstStyle/>
          <a:p>
            <a:r>
              <a:rPr lang="en-US" dirty="0" smtClean="0"/>
              <a:t>AD theories without flavor symmetry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516379" y="2424896"/>
                <a:ext cx="5733950" cy="3466617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AD theory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2d chiral algebra: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diagonal </a:t>
                </a:r>
                <a:r>
                  <a:rPr lang="en-US" b="1" dirty="0" err="1" smtClean="0">
                    <a:solidFill>
                      <a:srgbClr val="FF0000"/>
                    </a:solidFill>
                  </a:rPr>
                  <a:t>coset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model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with g=J,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h𝑘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dim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func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dim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func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func>
                          <m:func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dim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func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+1+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=−12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h is dual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Coexter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number</a:t>
                </a:r>
              </a:p>
              <a:p>
                <a:r>
                  <a:rPr lang="en-US" dirty="0" err="1" smtClean="0">
                    <a:solidFill>
                      <a:schemeClr val="tx1"/>
                    </a:solidFill>
                  </a:rPr>
                  <a:t>Schur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index = </a:t>
                </a:r>
                <a:r>
                  <a:rPr lang="en-US" smtClean="0">
                    <a:solidFill>
                      <a:schemeClr val="tx1"/>
                    </a:solidFill>
                  </a:rPr>
                  <a:t>vacuum </a:t>
                </a:r>
                <a:r>
                  <a:rPr lang="en-US" smtClean="0">
                    <a:solidFill>
                      <a:schemeClr val="tx1"/>
                    </a:solidFill>
                  </a:rPr>
                  <a:t>character</a:t>
                </a: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6379" y="2424896"/>
                <a:ext cx="5733950" cy="3466617"/>
              </a:xfrm>
              <a:blipFill rotWithShape="0">
                <a:blip r:embed="rId2"/>
                <a:stretch>
                  <a:fillRect l="-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397" y="1628594"/>
            <a:ext cx="3640238" cy="26224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3397" y="4251092"/>
            <a:ext cx="3663489" cy="220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765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6379" y="777647"/>
            <a:ext cx="8534400" cy="1507067"/>
          </a:xfrm>
        </p:spPr>
        <p:txBody>
          <a:bodyPr/>
          <a:lstStyle/>
          <a:p>
            <a:r>
              <a:rPr lang="en-US" dirty="0" smtClean="0"/>
              <a:t>AD theories without flavor symmetry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516379" y="2419109"/>
                <a:ext cx="8014163" cy="2534856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AD theory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2d chiral algebra: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diagonal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coset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model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with g=J,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h𝑘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When b=h,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minimal model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Vacuum character =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Schur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index: 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6379" y="2419109"/>
                <a:ext cx="8014163" cy="2534856"/>
              </a:xfrm>
              <a:blipFill rotWithShape="0">
                <a:blip r:embed="rId2"/>
                <a:stretch>
                  <a:fillRect l="-381" b="-1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795284" y="5088360"/>
                <a:ext cx="6464461" cy="9725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nary>
                            <m:naryPr>
                              <m:chr m:val="∏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[−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284" y="5088360"/>
                <a:ext cx="6464461" cy="97257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9198698" y="5771527"/>
                <a:ext cx="2452466" cy="8476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⁡[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8698" y="5771527"/>
                <a:ext cx="2452466" cy="84760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5734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6379" y="777647"/>
            <a:ext cx="8534400" cy="1507067"/>
          </a:xfrm>
        </p:spPr>
        <p:txBody>
          <a:bodyPr/>
          <a:lstStyle/>
          <a:p>
            <a:r>
              <a:rPr lang="en-US" dirty="0" smtClean="0"/>
              <a:t>AD theories without flavor symmetry: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516379" y="2419108"/>
                <a:ext cx="10515415" cy="397431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2d chiral algebra: W(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k,k+N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) minimal model</a:t>
                </a:r>
              </a:p>
              <a:p>
                <a:r>
                  <a:rPr lang="en-US" dirty="0" err="1" smtClean="0">
                    <a:solidFill>
                      <a:schemeClr val="tx1"/>
                    </a:solidFill>
                  </a:rPr>
                  <a:t>Schur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index = vacuum character =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e>
                            </m:d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p>
                                </m:sSup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p>
                                </m:sSup>
                              </m:e>
                            </m:d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+…+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p>
                                </m:sSup>
                              </m:e>
                            </m:d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−…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⁡[</m:t>
                    </m:r>
                    <m:nary>
                      <m:naryPr>
                        <m:chr m:val="∑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b="1" dirty="0" smtClean="0">
                    <a:solidFill>
                      <a:schemeClr val="tx1"/>
                    </a:solidFill>
                  </a:rPr>
                  <a:t>Symmetric under the exchange of k and 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, two realization leads to the same SCFT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The theory has N-1 operators with E-R=2,…, N.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represents the Stress tensor.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One can also read the relations between operators</a:t>
                </a:r>
              </a:p>
              <a:p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6379" y="2419108"/>
                <a:ext cx="10515415" cy="3974318"/>
              </a:xfrm>
              <a:blipFill rotWithShape="0">
                <a:blip r:embed="rId2"/>
                <a:stretch>
                  <a:fillRect l="-290" t="-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719313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1610</TotalTime>
  <Words>628</Words>
  <Application>Microsoft Office PowerPoint</Application>
  <PresentationFormat>Widescreen</PresentationFormat>
  <Paragraphs>181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Cambria Math</vt:lpstr>
      <vt:lpstr>Century Gothic</vt:lpstr>
      <vt:lpstr>Wingdings</vt:lpstr>
      <vt:lpstr>Wingdings 3</vt:lpstr>
      <vt:lpstr>Slice</vt:lpstr>
      <vt:lpstr>Chiral Algebra and BPS Spectrum of Argyres-Douglas theories</vt:lpstr>
      <vt:lpstr>Superconformal field theories in 4D</vt:lpstr>
      <vt:lpstr>AD theories from M5 branes</vt:lpstr>
      <vt:lpstr>BPS spectrum of AD theories</vt:lpstr>
      <vt:lpstr>Schur index and chiral algebra</vt:lpstr>
      <vt:lpstr>AD theories without flavor symmetry</vt:lpstr>
      <vt:lpstr>AD theories without flavor symmetry</vt:lpstr>
      <vt:lpstr>AD theories without flavor symmetry</vt:lpstr>
      <vt:lpstr>AD theories without flavor symmetry: Example</vt:lpstr>
      <vt:lpstr>AD theories with flavor symmetry</vt:lpstr>
      <vt:lpstr>AD theories with flavor symmetry</vt:lpstr>
      <vt:lpstr>AD theories with flavor symmetry</vt:lpstr>
      <vt:lpstr>AD theories with flavor symmetry: Examples</vt:lpstr>
      <vt:lpstr>AD theories with flavor symmetry: Higgs branch</vt:lpstr>
      <vt:lpstr>AD theories with flavor symmetry: Higgs branch</vt:lpstr>
      <vt:lpstr>AD theories with flavor symmetry: Higgs branch: Examples</vt:lpstr>
      <vt:lpstr>AD theories with flavor symmetry: Higgs branch: Examples</vt:lpstr>
      <vt:lpstr>Summary</vt:lpstr>
      <vt:lpstr>Future</vt:lpstr>
      <vt:lpstr>index and Topological Field theory</vt:lpstr>
      <vt:lpstr>index and Topological Field theory</vt:lpstr>
      <vt:lpstr>Chiral Algebra VS Topological Field theory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Spectrum of Argyres-Dougalas theories</dc:title>
  <dc:creator>Wenbin Yan</dc:creator>
  <cp:lastModifiedBy>Wenbin Yan</cp:lastModifiedBy>
  <cp:revision>73</cp:revision>
  <dcterms:created xsi:type="dcterms:W3CDTF">2016-07-28T01:29:22Z</dcterms:created>
  <dcterms:modified xsi:type="dcterms:W3CDTF">2016-08-03T09:50:48Z</dcterms:modified>
</cp:coreProperties>
</file>