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657" r:id="rId2"/>
    <p:sldId id="685" r:id="rId3"/>
    <p:sldId id="660" r:id="rId4"/>
    <p:sldId id="661" r:id="rId5"/>
    <p:sldId id="662" r:id="rId6"/>
    <p:sldId id="683" r:id="rId7"/>
    <p:sldId id="665" r:id="rId8"/>
    <p:sldId id="666" r:id="rId9"/>
    <p:sldId id="669" r:id="rId10"/>
    <p:sldId id="634" r:id="rId11"/>
    <p:sldId id="668" r:id="rId12"/>
    <p:sldId id="679" r:id="rId13"/>
    <p:sldId id="684" r:id="rId14"/>
    <p:sldId id="601" r:id="rId15"/>
    <p:sldId id="635" r:id="rId16"/>
    <p:sldId id="670" r:id="rId17"/>
    <p:sldId id="604" r:id="rId18"/>
    <p:sldId id="680" r:id="rId19"/>
    <p:sldId id="686" r:id="rId20"/>
    <p:sldId id="675" r:id="rId21"/>
    <p:sldId id="688" r:id="rId22"/>
    <p:sldId id="620" r:id="rId23"/>
    <p:sldId id="608" r:id="rId24"/>
    <p:sldId id="681" r:id="rId25"/>
    <p:sldId id="6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00"/>
    <a:srgbClr val="0200FF"/>
    <a:srgbClr val="EF783E"/>
    <a:srgbClr val="A469C7"/>
    <a:srgbClr val="B81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 autoAdjust="0"/>
    <p:restoredTop sz="93304" autoAdjust="0"/>
  </p:normalViewPr>
  <p:slideViewPr>
    <p:cSldViewPr snapToGrid="0" snapToObjects="1">
      <p:cViewPr>
        <p:scale>
          <a:sx n="84" d="100"/>
          <a:sy n="84" d="100"/>
        </p:scale>
        <p:origin x="116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4B796-9AE4-E143-8BCE-933F4F0AE76B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F36F-6BE3-BB43-8662-1ED4BD5CF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F36F-6BE3-BB43-8662-1ED4BD5CF7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F36F-6BE3-BB43-8662-1ED4BD5CF7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04F5-1658-1048-8CCA-5EB4E0FD6CB6}" type="datetimeFigureOut">
              <a:rPr lang="en-US" smtClean="0"/>
              <a:pPr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6DED-9275-BD42-A5A2-4EEE57F3A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4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28.tiff"/><Relationship Id="rId5" Type="http://schemas.openxmlformats.org/officeDocument/2006/relationships/image" Target="../media/image32.tiff"/><Relationship Id="rId6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1.tiff"/><Relationship Id="rId5" Type="http://schemas.openxmlformats.org/officeDocument/2006/relationships/image" Target="../media/image42.tiff"/><Relationship Id="rId6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39.tiff"/><Relationship Id="rId5" Type="http://schemas.openxmlformats.org/officeDocument/2006/relationships/image" Target="../media/image48.tiff"/><Relationship Id="rId6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5" Type="http://schemas.openxmlformats.org/officeDocument/2006/relationships/image" Target="../media/image53.tiff"/><Relationship Id="rId6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tiff"/><Relationship Id="rId3" Type="http://schemas.openxmlformats.org/officeDocument/2006/relationships/image" Target="../media/image5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4" Type="http://schemas.openxmlformats.org/officeDocument/2006/relationships/image" Target="../media/image59.tiff"/><Relationship Id="rId5" Type="http://schemas.openxmlformats.org/officeDocument/2006/relationships/image" Target="../media/image60.tiff"/><Relationship Id="rId6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92" y="155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Effective Field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heory of Dissipative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luids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21392" y="1740797"/>
            <a:ext cx="6400800" cy="6353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Hong Liu</a:t>
            </a:r>
          </a:p>
        </p:txBody>
      </p:sp>
      <p:pic>
        <p:nvPicPr>
          <p:cNvPr id="13" name="Picture 12" descr="MIT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158" y="2667768"/>
            <a:ext cx="2814688" cy="281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2300" y="5440891"/>
            <a:ext cx="22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Michael Crossley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6000" y="5671723"/>
            <a:ext cx="2906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arXiv</a:t>
            </a:r>
            <a:r>
              <a:rPr lang="sk-SK" sz="2800" dirty="0" smtClean="0"/>
              <a:t>: 1511.03646 </a:t>
            </a:r>
          </a:p>
          <a:p>
            <a:r>
              <a:rPr lang="sk-SK" sz="2800" dirty="0" smtClean="0"/>
              <a:t>and to </a:t>
            </a:r>
            <a:r>
              <a:rPr lang="sk-SK" sz="2800" dirty="0" err="1" smtClean="0"/>
              <a:t>appear</a:t>
            </a:r>
            <a:r>
              <a:rPr lang="sk-SK" sz="2800" dirty="0" smtClean="0"/>
              <a:t>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" y="3016998"/>
            <a:ext cx="2972464" cy="2213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510" y="5440891"/>
            <a:ext cx="1995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Paolo </a:t>
            </a:r>
            <a:r>
              <a:rPr lang="en-US" sz="2400" dirty="0" err="1">
                <a:solidFill>
                  <a:srgbClr val="FF0000"/>
                </a:solidFill>
              </a:rPr>
              <a:t>Glorioso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22" y="2526354"/>
            <a:ext cx="2261368" cy="27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09"/>
            <a:ext cx="8164286" cy="8226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Effective field theory for fluids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328" y="986063"/>
            <a:ext cx="662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Microscopic </a:t>
            </a:r>
            <a:r>
              <a:rPr lang="en-US" sz="2400" dirty="0"/>
              <a:t>description (in </a:t>
            </a:r>
            <a:r>
              <a:rPr lang="en-US" sz="2400" dirty="0">
                <a:solidFill>
                  <a:srgbClr val="FF0000"/>
                </a:solidFill>
              </a:rPr>
              <a:t>thermal density </a:t>
            </a:r>
            <a:r>
              <a:rPr lang="en-US" sz="2400" dirty="0" smtClean="0">
                <a:solidFill>
                  <a:srgbClr val="FF0000"/>
                </a:solidFill>
              </a:rPr>
              <a:t>matrix)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19139" y="1629421"/>
            <a:ext cx="484632" cy="23107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485" y="4143766"/>
            <a:ext cx="33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Macroscopic phenomena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771" y="2418303"/>
            <a:ext cx="15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Hydro EFT: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772075" y="3219746"/>
            <a:ext cx="1288303" cy="691203"/>
            <a:chOff x="2772075" y="3219746"/>
            <a:chExt cx="1288303" cy="691203"/>
          </a:xfrm>
        </p:grpSpPr>
        <p:sp>
          <p:nvSpPr>
            <p:cNvPr id="8" name="TextBox 7"/>
            <p:cNvSpPr txBox="1"/>
            <p:nvPr/>
          </p:nvSpPr>
          <p:spPr>
            <a:xfrm>
              <a:off x="2822893" y="3219746"/>
              <a:ext cx="593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RG</a:t>
              </a:r>
              <a:endParaRPr lang="en-US" sz="2400" dirty="0"/>
            </a:p>
          </p:txBody>
        </p:sp>
        <p:sp>
          <p:nvSpPr>
            <p:cNvPr id="13" name="Down Arrow 12"/>
            <p:cNvSpPr/>
            <p:nvPr/>
          </p:nvSpPr>
          <p:spPr>
            <a:xfrm rot="2811606">
              <a:off x="3173911" y="3024481"/>
              <a:ext cx="484632" cy="128830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3" y="2512011"/>
            <a:ext cx="965200" cy="266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131" y="4926654"/>
            <a:ext cx="3403600" cy="368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95364" y="4847916"/>
            <a:ext cx="169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o not work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021" y="6121972"/>
            <a:ext cx="31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Integration measure?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016406" y="3179026"/>
            <a:ext cx="46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200FF"/>
                </a:solidFill>
              </a:rPr>
              <a:t>t</a:t>
            </a:r>
            <a:r>
              <a:rPr lang="en-US" sz="2000" dirty="0" smtClean="0">
                <a:solidFill>
                  <a:srgbClr val="0200FF"/>
                </a:solidFill>
              </a:rPr>
              <a:t>hermal state reflected in coefficients of action</a:t>
            </a:r>
            <a:endParaRPr lang="en-US" sz="2000" dirty="0">
              <a:solidFill>
                <a:srgbClr val="02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0218" y="3907419"/>
            <a:ext cx="4631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0200FF"/>
                </a:solidFill>
              </a:rPr>
              <a:t>Standard hydro: saddle point equations</a:t>
            </a:r>
            <a:endParaRPr lang="en-US" sz="2000" dirty="0">
              <a:solidFill>
                <a:srgbClr val="0200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41" y="2263822"/>
            <a:ext cx="4699000" cy="8001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46" name="Group 45"/>
          <p:cNvGrpSpPr/>
          <p:nvPr/>
        </p:nvGrpSpPr>
        <p:grpSpPr>
          <a:xfrm>
            <a:off x="4937760" y="1548040"/>
            <a:ext cx="3082079" cy="963214"/>
            <a:chOff x="4937760" y="1548040"/>
            <a:chExt cx="3082079" cy="963214"/>
          </a:xfrm>
        </p:grpSpPr>
        <p:sp>
          <p:nvSpPr>
            <p:cNvPr id="17" name="TextBox 16"/>
            <p:cNvSpPr txBox="1"/>
            <p:nvPr/>
          </p:nvSpPr>
          <p:spPr>
            <a:xfrm>
              <a:off x="6298214" y="1548040"/>
              <a:ext cx="17216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hydrodynamic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modes </a:t>
              </a:r>
              <a:r>
                <a:rPr lang="en-US" sz="2000" dirty="0" smtClean="0">
                  <a:solidFill>
                    <a:srgbClr val="0200FF"/>
                  </a:solidFill>
                </a:rPr>
                <a:t>(2 sets)</a:t>
              </a:r>
              <a:endParaRPr lang="en-US" sz="2000" dirty="0">
                <a:solidFill>
                  <a:srgbClr val="0200FF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4937760" y="1889289"/>
              <a:ext cx="1244971" cy="568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617035" y="1886581"/>
              <a:ext cx="565696" cy="6246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51851" y="4865684"/>
            <a:ext cx="2199320" cy="461665"/>
            <a:chOff x="451851" y="4865684"/>
            <a:chExt cx="219932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451851" y="4865684"/>
              <a:ext cx="2199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 What are      ?</a:t>
              </a:r>
              <a:endParaRPr lang="en-US" sz="24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3237" y="5014450"/>
              <a:ext cx="203200" cy="2413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64732" y="5512846"/>
            <a:ext cx="5221942" cy="461665"/>
            <a:chOff x="464732" y="5512846"/>
            <a:chExt cx="5221942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464732" y="5512846"/>
              <a:ext cx="5221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What are the symmetries of                ?</a:t>
              </a:r>
              <a:endParaRPr lang="en-US" sz="2400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8978" y="5584045"/>
              <a:ext cx="9017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7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36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565" y="365484"/>
            <a:ext cx="8180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Searching for an action principle for dissipative hydrodynamics has been a </a:t>
            </a:r>
            <a:r>
              <a:rPr lang="en-US" sz="2000" dirty="0"/>
              <a:t>l</a:t>
            </a:r>
            <a:r>
              <a:rPr lang="en-US" sz="2000" dirty="0" smtClean="0"/>
              <a:t>ong standing problem</a:t>
            </a:r>
            <a:r>
              <a:rPr lang="en-US" sz="2000" dirty="0"/>
              <a:t>, dating back  </a:t>
            </a:r>
            <a:r>
              <a:rPr lang="en-US" sz="2000" dirty="0" smtClean="0"/>
              <a:t>at </a:t>
            </a:r>
            <a:r>
              <a:rPr lang="en-US" sz="2000" dirty="0"/>
              <a:t>least </a:t>
            </a:r>
            <a:r>
              <a:rPr lang="en-US" sz="2000" dirty="0" smtClean="0"/>
              <a:t>to the ideal fluid action of  </a:t>
            </a:r>
            <a:r>
              <a:rPr lang="en-US" sz="2000" dirty="0">
                <a:solidFill>
                  <a:srgbClr val="0200FF"/>
                </a:solidFill>
              </a:rPr>
              <a:t>G. </a:t>
            </a:r>
            <a:r>
              <a:rPr lang="en-US" sz="2000" dirty="0" err="1" smtClean="0">
                <a:solidFill>
                  <a:srgbClr val="0200FF"/>
                </a:solidFill>
              </a:rPr>
              <a:t>Herglotz</a:t>
            </a:r>
            <a:r>
              <a:rPr lang="en-US" sz="2000" dirty="0" smtClean="0">
                <a:solidFill>
                  <a:srgbClr val="0200FF"/>
                </a:solidFill>
              </a:rPr>
              <a:t>  in 1911. </a:t>
            </a:r>
            <a:r>
              <a:rPr 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131" y="1550424"/>
            <a:ext cx="583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"/>
              </a:rPr>
              <a:t>Relativistic: </a:t>
            </a:r>
            <a:r>
              <a:rPr lang="en-US" dirty="0" err="1" smtClean="0">
                <a:solidFill>
                  <a:srgbClr val="000000"/>
                </a:solidFill>
                <a:latin typeface=""/>
              </a:rPr>
              <a:t>Taub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, Salmon, Carter, </a:t>
            </a:r>
            <a:r>
              <a:rPr lang="is-IS" dirty="0" smtClean="0">
                <a:solidFill>
                  <a:srgbClr val="000000"/>
                </a:solidFill>
                <a:latin typeface=""/>
              </a:rPr>
              <a:t>…...</a:t>
            </a:r>
            <a:endParaRPr lang="en-US" dirty="0">
              <a:solidFill>
                <a:srgbClr val="000000"/>
              </a:solidFill>
              <a:latin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697" y="4120006"/>
            <a:ext cx="8180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Including dissipation: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Grozdanov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Polonyi</a:t>
            </a:r>
            <a:r>
              <a:rPr lang="en-US" dirty="0" smtClean="0">
                <a:solidFill>
                  <a:srgbClr val="000000"/>
                </a:solidFill>
              </a:rPr>
              <a:t>;  Harder, </a:t>
            </a:r>
            <a:r>
              <a:rPr lang="en-US" dirty="0" err="1" smtClean="0">
                <a:solidFill>
                  <a:srgbClr val="000000"/>
                </a:solidFill>
              </a:rPr>
              <a:t>Kovtun</a:t>
            </a:r>
            <a:r>
              <a:rPr lang="en-US" dirty="0" smtClean="0">
                <a:solidFill>
                  <a:srgbClr val="000000"/>
                </a:solidFill>
              </a:rPr>
              <a:t>, and Ritz; </a:t>
            </a:r>
            <a:r>
              <a:rPr lang="en-US" dirty="0" err="1" smtClean="0"/>
              <a:t>Kovtun</a:t>
            </a:r>
            <a:r>
              <a:rPr lang="en-US" dirty="0"/>
              <a:t>, </a:t>
            </a:r>
            <a:r>
              <a:rPr lang="en-US" dirty="0" smtClean="0"/>
              <a:t>Moore </a:t>
            </a:r>
            <a:r>
              <a:rPr lang="en-US" dirty="0"/>
              <a:t>and </a:t>
            </a:r>
            <a:r>
              <a:rPr lang="en-US" dirty="0" err="1" smtClean="0"/>
              <a:t>Romatschke</a:t>
            </a:r>
            <a:r>
              <a:rPr lang="en-US" dirty="0" smtClean="0"/>
              <a:t>; </a:t>
            </a:r>
            <a:r>
              <a:rPr lang="en-US" dirty="0" err="1" smtClean="0"/>
              <a:t>Endlich</a:t>
            </a:r>
            <a:r>
              <a:rPr lang="en-US" dirty="0" smtClean="0"/>
              <a:t>, </a:t>
            </a:r>
            <a:r>
              <a:rPr lang="en-US" dirty="0" err="1" smtClean="0"/>
              <a:t>Nicolis</a:t>
            </a:r>
            <a:r>
              <a:rPr lang="en-US" dirty="0"/>
              <a:t>, </a:t>
            </a:r>
            <a:r>
              <a:rPr lang="en-US" dirty="0" smtClean="0"/>
              <a:t>Porto and J. Wang, </a:t>
            </a:r>
            <a:r>
              <a:rPr lang="is-IS" dirty="0" smtClean="0"/>
              <a:t>…...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0407" y="4873717"/>
            <a:ext cx="8180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"/>
              </a:rPr>
              <a:t>Holographic: </a:t>
            </a:r>
            <a:r>
              <a:rPr lang="en-US" dirty="0" smtClean="0">
                <a:solidFill>
                  <a:srgbClr val="CD0000"/>
                </a:solidFill>
                <a:latin typeface="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Nickel</a:t>
            </a:r>
            <a:r>
              <a:rPr lang="en-US" dirty="0">
                <a:solidFill>
                  <a:srgbClr val="000000"/>
                </a:solidFill>
                <a:latin typeface=""/>
              </a:rPr>
              <a:t>, Son; 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de Boer</a:t>
            </a:r>
            <a:r>
              <a:rPr lang="en-US" dirty="0">
                <a:solidFill>
                  <a:srgbClr val="000000"/>
                </a:solidFill>
                <a:latin typeface="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Heller, </a:t>
            </a:r>
            <a:r>
              <a:rPr lang="en-US" dirty="0" err="1" smtClean="0">
                <a:solidFill>
                  <a:srgbClr val="000000"/>
                </a:solidFill>
                <a:latin typeface=""/>
              </a:rPr>
              <a:t>Pinzani-Fokeeva</a:t>
            </a:r>
            <a:r>
              <a:rPr lang="en-US" dirty="0">
                <a:solidFill>
                  <a:srgbClr val="000000"/>
                </a:solidFill>
                <a:latin typeface=""/>
              </a:rPr>
              <a:t>; Crossley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"/>
              </a:rPr>
              <a:t>Glorioso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., HL, Y. Wang.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452" y="2121290"/>
            <a:ext cx="699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"/>
              </a:rPr>
              <a:t>Reviews: </a:t>
            </a:r>
            <a:r>
              <a:rPr lang="en-US" dirty="0" err="1" smtClean="0">
                <a:solidFill>
                  <a:srgbClr val="000000"/>
                </a:solidFill>
                <a:latin typeface=""/>
              </a:rPr>
              <a:t>Jackiw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, </a:t>
            </a:r>
            <a:r>
              <a:rPr lang="en-US" dirty="0"/>
              <a:t>Nair, </a:t>
            </a:r>
            <a:r>
              <a:rPr lang="en-US" dirty="0" smtClean="0"/>
              <a:t>Pi </a:t>
            </a:r>
            <a:r>
              <a:rPr lang="en-US" dirty="0"/>
              <a:t>and </a:t>
            </a:r>
            <a:r>
              <a:rPr lang="en-US" dirty="0" err="1" smtClean="0"/>
              <a:t>Polychronakos</a:t>
            </a:r>
            <a:r>
              <a:rPr lang="en-US" dirty="0" smtClean="0"/>
              <a:t>;  </a:t>
            </a:r>
            <a:r>
              <a:rPr lang="en-US" dirty="0" err="1" smtClean="0">
                <a:solidFill>
                  <a:srgbClr val="000000"/>
                </a:solidFill>
                <a:latin typeface=""/>
              </a:rPr>
              <a:t>Andersson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 and Comer</a:t>
            </a:r>
            <a:endParaRPr lang="en-US" dirty="0">
              <a:solidFill>
                <a:srgbClr val="000000"/>
              </a:solidFill>
              <a:latin typeface="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307" y="3150275"/>
            <a:ext cx="669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Dubovsky</a:t>
            </a:r>
            <a:r>
              <a:rPr lang="en-US" dirty="0"/>
              <a:t>, </a:t>
            </a:r>
            <a:r>
              <a:rPr lang="en-US" dirty="0" err="1"/>
              <a:t>Gregoire</a:t>
            </a:r>
            <a:r>
              <a:rPr lang="en-US" dirty="0"/>
              <a:t>, </a:t>
            </a:r>
            <a:r>
              <a:rPr lang="en-US" dirty="0" err="1"/>
              <a:t>Nicolis</a:t>
            </a:r>
            <a:r>
              <a:rPr lang="en-US" dirty="0"/>
              <a:t> and </a:t>
            </a:r>
            <a:r>
              <a:rPr lang="en-US" dirty="0" err="1"/>
              <a:t>Rattazzi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hep-th</a:t>
            </a:r>
            <a:r>
              <a:rPr lang="en-US" dirty="0"/>
              <a:t>/0512260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854" y="2666646"/>
            <a:ext cx="660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"/>
              </a:rPr>
              <a:t>The last decade has seen a renewed interest: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262" y="3585901"/>
            <a:ext cx="478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Dubovsky</a:t>
            </a:r>
            <a:r>
              <a:rPr lang="en-US" dirty="0"/>
              <a:t>, Hui, </a:t>
            </a:r>
            <a:r>
              <a:rPr lang="en-US" dirty="0" err="1"/>
              <a:t>Nicolis</a:t>
            </a:r>
            <a:r>
              <a:rPr lang="en-US" dirty="0"/>
              <a:t> and  </a:t>
            </a:r>
            <a:r>
              <a:rPr lang="en-US" dirty="0" smtClean="0"/>
              <a:t>Son, </a:t>
            </a:r>
            <a:r>
              <a:rPr lang="is-IS" dirty="0"/>
              <a:t>arXiv:1107.0731 </a:t>
            </a:r>
            <a:endParaRPr lang="is-IS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564" y="5770762"/>
            <a:ext cx="7763156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 alternative approach:  </a:t>
            </a:r>
            <a:r>
              <a:rPr lang="en-US" dirty="0" err="1"/>
              <a:t>Haehl</a:t>
            </a:r>
            <a:r>
              <a:rPr lang="en-US" dirty="0"/>
              <a:t>, </a:t>
            </a:r>
            <a:r>
              <a:rPr lang="en-US" dirty="0" err="1"/>
              <a:t>Loganayagam</a:t>
            </a:r>
            <a:r>
              <a:rPr lang="en-US" dirty="0"/>
              <a:t> and </a:t>
            </a:r>
            <a:r>
              <a:rPr lang="en-US" dirty="0" err="1"/>
              <a:t>Rangamani</a:t>
            </a:r>
            <a:r>
              <a:rPr lang="en-US" dirty="0"/>
              <a:t>, arXiv:1510.02494, </a:t>
            </a:r>
            <a:r>
              <a:rPr lang="en-US" dirty="0" smtClean="0"/>
              <a:t>1511.07809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324" y="1301641"/>
            <a:ext cx="735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for conceptual simplicity, I will describe the story for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eutral normal fluids.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2936" y="2710704"/>
            <a:ext cx="58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Description for full charged fluids is given in: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47951" y="3302029"/>
            <a:ext cx="585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 smtClean="0"/>
              <a:t>Crossley</a:t>
            </a:r>
            <a:r>
              <a:rPr lang="sk-SK" sz="2400" dirty="0" smtClean="0"/>
              <a:t>, </a:t>
            </a:r>
            <a:r>
              <a:rPr lang="sk-SK" sz="2400" dirty="0" err="1" smtClean="0"/>
              <a:t>Glorioso</a:t>
            </a:r>
            <a:r>
              <a:rPr lang="sk-SK" sz="2400" dirty="0" smtClean="0"/>
              <a:t>, and HL, </a:t>
            </a:r>
            <a:r>
              <a:rPr lang="sk-SK" sz="2400" dirty="0" err="1" smtClean="0"/>
              <a:t>arXiv</a:t>
            </a:r>
            <a:r>
              <a:rPr lang="sk-SK" sz="2400" dirty="0"/>
              <a:t>: 1511.03646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324" y="4341760"/>
            <a:ext cx="834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also be generalized to </a:t>
            </a:r>
            <a:r>
              <a:rPr lang="en-US" sz="2400" dirty="0" err="1" smtClean="0"/>
              <a:t>superfluids</a:t>
            </a:r>
            <a:r>
              <a:rPr lang="en-US" sz="2400" dirty="0" smtClean="0"/>
              <a:t> </a:t>
            </a:r>
            <a:r>
              <a:rPr lang="en-US" sz="2000" dirty="0" smtClean="0"/>
              <a:t>(S. </a:t>
            </a:r>
            <a:r>
              <a:rPr lang="en-US" sz="2000" dirty="0" err="1" smtClean="0"/>
              <a:t>Rajagopal</a:t>
            </a:r>
            <a:r>
              <a:rPr lang="en-US" sz="2000" dirty="0" smtClean="0"/>
              <a:t> and HL, to appear)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6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06353" cy="6707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Dynamical variables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26" y="995153"/>
            <a:ext cx="602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Lagrange description of hydrodynamics: 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86" y="1585837"/>
            <a:ext cx="2794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5622" y="1544893"/>
            <a:ext cx="279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label fluid elements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58" y="1557715"/>
            <a:ext cx="1181100" cy="419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46486" y="158843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89603" y="1544893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escribe fluid motion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982" y="2154302"/>
            <a:ext cx="881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 ”integrating-in” </a:t>
            </a:r>
            <a:r>
              <a:rPr lang="en-US" sz="2400" dirty="0"/>
              <a:t>procedure to identify </a:t>
            </a:r>
            <a:r>
              <a:rPr lang="en-US" sz="2400" dirty="0">
                <a:solidFill>
                  <a:srgbClr val="0200FF"/>
                </a:solidFill>
              </a:rPr>
              <a:t>gapless and long-lived </a:t>
            </a:r>
            <a:r>
              <a:rPr lang="en-US" sz="2400" dirty="0" err="1">
                <a:solidFill>
                  <a:srgbClr val="0200FF"/>
                </a:solidFill>
              </a:rPr>
              <a:t>d.o.f</a:t>
            </a:r>
            <a:r>
              <a:rPr lang="en-US" sz="2400" dirty="0">
                <a:solidFill>
                  <a:srgbClr val="0200FF"/>
                </a:solidFill>
              </a:rPr>
              <a:t>. associated with a conserved stress tensor: 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97" y="3243218"/>
            <a:ext cx="37846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7" y="3993934"/>
            <a:ext cx="5729861" cy="2618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603" y="3282135"/>
            <a:ext cx="317500" cy="304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14166" y="3233059"/>
            <a:ext cx="194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internal time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38961" y="4927642"/>
            <a:ext cx="191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natural from  </a:t>
            </a:r>
          </a:p>
          <a:p>
            <a:r>
              <a:rPr lang="en-US" dirty="0" smtClean="0"/>
              <a:t>Holography: </a:t>
            </a:r>
          </a:p>
          <a:p>
            <a:r>
              <a:rPr lang="en-US" dirty="0" smtClean="0"/>
              <a:t>Nickel</a:t>
            </a:r>
            <a:r>
              <a:rPr lang="en-US" dirty="0"/>
              <a:t>, </a:t>
            </a:r>
            <a:r>
              <a:rPr lang="en-US" dirty="0" smtClean="0"/>
              <a:t>Son,</a:t>
            </a:r>
          </a:p>
          <a:p>
            <a:r>
              <a:rPr lang="en-US" dirty="0" smtClean="0"/>
              <a:t> </a:t>
            </a:r>
            <a:r>
              <a:rPr lang="is-IS" dirty="0"/>
              <a:t>arXiv:1009.3094 </a:t>
            </a:r>
          </a:p>
        </p:txBody>
      </p:sp>
    </p:spTree>
    <p:extLst>
      <p:ext uri="{BB962C8B-B14F-4D97-AF65-F5344CB8AC3E}">
        <p14:creationId xmlns:p14="http://schemas.microsoft.com/office/powerpoint/2010/main" val="20765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  <p:bldP spid="22" grpId="0"/>
      <p:bldP spid="2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106587"/>
            <a:ext cx="5729861" cy="2618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69" y="2774332"/>
            <a:ext cx="698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tandard hydro variables </a:t>
            </a:r>
            <a:r>
              <a:rPr lang="en-US" sz="2000" dirty="0" smtClean="0"/>
              <a:t>(which are now derived quantities)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9" y="3561002"/>
            <a:ext cx="73279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19" y="4751274"/>
            <a:ext cx="2413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765" y="4717103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Noise: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998" y="5401492"/>
            <a:ext cx="7277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significant </a:t>
            </a:r>
            <a:r>
              <a:rPr lang="en-US" sz="2400" dirty="0" smtClean="0">
                <a:solidFill>
                  <a:srgbClr val="FF0000"/>
                </a:solidFill>
              </a:rPr>
              <a:t>challenge</a:t>
            </a:r>
            <a:r>
              <a:rPr lang="en-US" sz="2400" dirty="0" smtClean="0"/>
              <a:t>:  ensure the </a:t>
            </a:r>
            <a:r>
              <a:rPr lang="en-US" sz="2400" dirty="0" err="1" smtClean="0"/>
              <a:t>eoms</a:t>
            </a:r>
            <a:r>
              <a:rPr lang="en-US" sz="2400" dirty="0" smtClean="0"/>
              <a:t> from the action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 X  can be solely expressed in terms of these </a:t>
            </a:r>
            <a:r>
              <a:rPr lang="en-US" sz="2400" dirty="0" smtClean="0">
                <a:solidFill>
                  <a:srgbClr val="FF0000"/>
                </a:solidFill>
              </a:rPr>
              <a:t>velocity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(e.g. </a:t>
            </a:r>
            <a:r>
              <a:rPr lang="en-US" sz="2400" dirty="0" smtClean="0">
                <a:solidFill>
                  <a:srgbClr val="0200FF"/>
                </a:solidFill>
              </a:rPr>
              <a:t>solids</a:t>
            </a:r>
            <a:r>
              <a:rPr lang="en-US" sz="2400" dirty="0" smtClean="0"/>
              <a:t> </a:t>
            </a:r>
            <a:r>
              <a:rPr lang="en-US" sz="2400" dirty="0" err="1" smtClean="0"/>
              <a:t>v.s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200FF"/>
                </a:solidFill>
              </a:rPr>
              <a:t>fluids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0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6" y="171402"/>
            <a:ext cx="8185355" cy="868538"/>
          </a:xfrm>
        </p:spPr>
        <p:txBody>
          <a:bodyPr/>
          <a:lstStyle/>
          <a:p>
            <a:r>
              <a:rPr lang="en-US" dirty="0" smtClean="0">
                <a:solidFill>
                  <a:srgbClr val="0200FF"/>
                </a:solidFill>
              </a:rPr>
              <a:t>Symmetries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68" y="2388576"/>
            <a:ext cx="34290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829" y="1777580"/>
            <a:ext cx="549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 the action  to be invariant under: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13" y="3040539"/>
            <a:ext cx="4559300" cy="381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8596" y="1182076"/>
            <a:ext cx="5629560" cy="433303"/>
            <a:chOff x="3408968" y="1798258"/>
            <a:chExt cx="5629560" cy="4333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968" y="1798258"/>
              <a:ext cx="279400" cy="304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22473" y="1820401"/>
              <a:ext cx="3434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</a:t>
              </a:r>
              <a:r>
                <a:rPr lang="en-US" sz="2000" dirty="0" smtClean="0"/>
                <a:t>abel individual fluid elements, </a:t>
              </a: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1238" y="1834033"/>
              <a:ext cx="317500" cy="304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05801" y="1831451"/>
              <a:ext cx="1532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nternal time</a:t>
              </a:r>
              <a:endParaRPr lang="en-US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837844" y="3655660"/>
            <a:ext cx="2951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define what is a fluid!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59945" y="4186363"/>
            <a:ext cx="7296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turns out these symmetries indeed </a:t>
            </a:r>
            <a:r>
              <a:rPr lang="en-US" sz="2400" dirty="0" smtClean="0">
                <a:solidFill>
                  <a:srgbClr val="FF0000"/>
                </a:solidFill>
              </a:rPr>
              <a:t>do magic </a:t>
            </a:r>
            <a:r>
              <a:rPr lang="en-US" sz="2400" dirty="0" smtClean="0"/>
              <a:t>for you: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9829" y="4763105"/>
            <a:ext cx="8248482" cy="830997"/>
            <a:chOff x="349829" y="4763105"/>
            <a:chExt cx="8248482" cy="830997"/>
          </a:xfrm>
        </p:grpSpPr>
        <p:sp>
          <p:nvSpPr>
            <p:cNvPr id="22" name="Rectangle 21"/>
            <p:cNvSpPr/>
            <p:nvPr/>
          </p:nvSpPr>
          <p:spPr>
            <a:xfrm>
              <a:off x="349829" y="4763105"/>
              <a:ext cx="82484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at the level of equations of motion, they ensure </a:t>
              </a:r>
              <a:r>
                <a:rPr lang="en-US" sz="2400" dirty="0" smtClean="0"/>
                <a:t>all dependence </a:t>
              </a:r>
              <a:r>
                <a:rPr lang="en-US" sz="2400" dirty="0"/>
                <a:t>on dynamical variables </a:t>
              </a:r>
              <a:r>
                <a:rPr lang="en-US" sz="2400" dirty="0" smtClean="0"/>
                <a:t>can be expressed in        and temperature.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2102" y="5193326"/>
              <a:ext cx="355600" cy="266700"/>
            </a:xfrm>
            <a:prstGeom prst="rect">
              <a:avLst/>
            </a:prstGeom>
          </p:spPr>
        </p:pic>
      </p:grpSp>
      <p:sp>
        <p:nvSpPr>
          <p:cNvPr id="24" name="Right Arrow 23"/>
          <p:cNvSpPr/>
          <p:nvPr/>
        </p:nvSpPr>
        <p:spPr>
          <a:xfrm>
            <a:off x="359654" y="572219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87079" y="5733285"/>
            <a:ext cx="619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Recover standard formulation of hydrodynamics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7806" y="6206825"/>
            <a:ext cx="392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(modulo </a:t>
            </a:r>
            <a:r>
              <a:rPr lang="en-US" smtClean="0"/>
              <a:t>phenomenological constraints)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68399" y="4138468"/>
            <a:ext cx="654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would be the full the story in a usual situation.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83" y="3173600"/>
            <a:ext cx="3263900" cy="495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6546" y="2023886"/>
            <a:ext cx="6554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Full non-linear fluid </a:t>
            </a:r>
            <a:r>
              <a:rPr lang="en-US" sz="2400" dirty="0" smtClean="0"/>
              <a:t>fluctuating dynamics </a:t>
            </a:r>
            <a:r>
              <a:rPr lang="en-US" sz="2400" dirty="0"/>
              <a:t>encoded in non-trivial differential </a:t>
            </a:r>
            <a:r>
              <a:rPr lang="en-US" sz="2400" dirty="0" smtClean="0"/>
              <a:t>geometry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33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38"/>
            <a:ext cx="8385970" cy="722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Consistency conditions and symmetries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13" y="1114999"/>
            <a:ext cx="401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For a system </a:t>
            </a:r>
            <a:r>
              <a:rPr lang="en-US" sz="2400" dirty="0" smtClean="0"/>
              <a:t>defined with CTP: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87" y="1854530"/>
            <a:ext cx="5402534" cy="965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7513" y="3078202"/>
            <a:ext cx="599648" cy="414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4052" y="3054622"/>
            <a:ext cx="476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constraints on correlation functions, </a:t>
            </a:r>
            <a:endParaRPr lang="en-US" sz="2400" dirty="0"/>
          </a:p>
        </p:txBody>
      </p:sp>
      <p:sp>
        <p:nvSpPr>
          <p:cNvPr id="26" name="Right Arrow 25"/>
          <p:cNvSpPr/>
          <p:nvPr/>
        </p:nvSpPr>
        <p:spPr>
          <a:xfrm>
            <a:off x="296676" y="4447504"/>
            <a:ext cx="599648" cy="414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6221" y="4054592"/>
            <a:ext cx="7586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 </a:t>
            </a:r>
            <a:r>
              <a:rPr lang="en-US" sz="2400" dirty="0" smtClean="0">
                <a:solidFill>
                  <a:srgbClr val="FF0000"/>
                </a:solidFill>
              </a:rPr>
              <a:t>further symmetries </a:t>
            </a:r>
            <a:r>
              <a:rPr lang="en-US" sz="2400" dirty="0" smtClean="0"/>
              <a:t>satisfied by </a:t>
            </a:r>
            <a:r>
              <a:rPr lang="en-US" sz="2400" dirty="0" smtClean="0">
                <a:solidFill>
                  <a:srgbClr val="0200FF"/>
                </a:solidFill>
              </a:rPr>
              <a:t>the off-shell action </a:t>
            </a:r>
          </a:p>
          <a:p>
            <a:r>
              <a:rPr lang="en-US" sz="2400" dirty="0" smtClean="0"/>
              <a:t>so that these constraint conditions are satisfied after doing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path integral.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7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5" grpId="0"/>
      <p:bldP spid="2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88" y="2283279"/>
            <a:ext cx="3365500" cy="3683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735857" y="856311"/>
            <a:ext cx="5402534" cy="1143027"/>
            <a:chOff x="1660253" y="1227532"/>
            <a:chExt cx="5402534" cy="11430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253" y="1391809"/>
              <a:ext cx="5402534" cy="965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43448" y="1227532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9609" y="1908894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79" y="1326419"/>
            <a:ext cx="1346200" cy="36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2432" y="119859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8079" y="133422"/>
            <a:ext cx="8385970" cy="72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00FF"/>
                </a:solidFill>
              </a:rPr>
              <a:t>Reflectivity and KMS conditions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079" y="2748361"/>
            <a:ext cx="796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be satisfied by imposing a </a:t>
            </a:r>
            <a:r>
              <a:rPr lang="en-US" sz="2400" dirty="0" smtClean="0">
                <a:solidFill>
                  <a:srgbClr val="0200FF"/>
                </a:solidFill>
              </a:rPr>
              <a:t>Z</a:t>
            </a:r>
            <a:r>
              <a:rPr lang="en-US" sz="2400" baseline="-25000" dirty="0" smtClean="0">
                <a:solidFill>
                  <a:srgbClr val="0200FF"/>
                </a:solidFill>
              </a:rPr>
              <a:t>2</a:t>
            </a:r>
            <a:r>
              <a:rPr lang="en-US" sz="2400" dirty="0" smtClean="0">
                <a:solidFill>
                  <a:srgbClr val="0200FF"/>
                </a:solidFill>
              </a:rPr>
              <a:t> reflection </a:t>
            </a:r>
            <a:r>
              <a:rPr lang="en-US" sz="2400" dirty="0" smtClean="0"/>
              <a:t>symmetry  on </a:t>
            </a:r>
            <a:r>
              <a:rPr lang="en-US" sz="2400" dirty="0" smtClean="0">
                <a:solidFill>
                  <a:srgbClr val="0200FF"/>
                </a:solidFill>
              </a:rPr>
              <a:t>both</a:t>
            </a:r>
          </a:p>
          <a:p>
            <a:r>
              <a:rPr lang="en-US" sz="2400" dirty="0" smtClean="0">
                <a:solidFill>
                  <a:srgbClr val="0200FF"/>
                </a:solidFill>
              </a:rPr>
              <a:t> dynamical and background fields </a:t>
            </a:r>
            <a:endParaRPr lang="en-US" sz="2400" baseline="-25000" dirty="0">
              <a:solidFill>
                <a:srgbClr val="02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4279" y="3676140"/>
            <a:ext cx="628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Complex action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non-negativity of imaginary part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31355" y="3723301"/>
            <a:ext cx="599648" cy="414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1118" y="4215309"/>
            <a:ext cx="701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KMS </a:t>
            </a:r>
            <a:r>
              <a:rPr lang="en-US" sz="2400" dirty="0" smtClean="0">
                <a:solidFill>
                  <a:srgbClr val="FF0000"/>
                </a:solidFill>
              </a:rPr>
              <a:t>conditions </a:t>
            </a:r>
            <a:r>
              <a:rPr lang="en-US" sz="2400" dirty="0">
                <a:solidFill>
                  <a:srgbClr val="FF0000"/>
                </a:solidFill>
              </a:rPr>
              <a:t>plus </a:t>
            </a:r>
            <a:r>
              <a:rPr lang="en-US" sz="2400" dirty="0" smtClean="0">
                <a:solidFill>
                  <a:srgbClr val="FF0000"/>
                </a:solidFill>
              </a:rPr>
              <a:t>CPT </a:t>
            </a:r>
            <a:r>
              <a:rPr lang="en-US" sz="2400" dirty="0" smtClean="0"/>
              <a:t>imply a </a:t>
            </a:r>
            <a:r>
              <a:rPr lang="en-US" sz="2400" dirty="0" smtClean="0">
                <a:solidFill>
                  <a:srgbClr val="0200FF"/>
                </a:solidFill>
              </a:rPr>
              <a:t>Z</a:t>
            </a:r>
            <a:r>
              <a:rPr lang="en-US" sz="2400" baseline="-25000" dirty="0" smtClean="0">
                <a:solidFill>
                  <a:srgbClr val="02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smtClean="0"/>
              <a:t>symmetry on W: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91" y="4873038"/>
            <a:ext cx="7150100" cy="368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274" y="5457203"/>
            <a:ext cx="520700" cy="330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22649" y="5457203"/>
            <a:ext cx="385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nverse temperature at spatial infinities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3110" y="5385765"/>
            <a:ext cx="34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characterize thermal state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079" y="5861783"/>
            <a:ext cx="817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satisfied by imposing a </a:t>
            </a:r>
            <a:r>
              <a:rPr lang="en-US" sz="2400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symmetry</a:t>
            </a:r>
            <a:r>
              <a:rPr lang="en-US" sz="2400" dirty="0" smtClean="0"/>
              <a:t> on the </a:t>
            </a:r>
            <a:r>
              <a:rPr lang="en-US" sz="2400" dirty="0" smtClean="0">
                <a:solidFill>
                  <a:srgbClr val="0200FF"/>
                </a:solidFill>
              </a:rPr>
              <a:t>action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200FF"/>
                </a:solidFill>
              </a:rPr>
              <a:t>local KMS conditions  </a:t>
            </a:r>
            <a:endParaRPr lang="en-US" sz="2400" dirty="0">
              <a:solidFill>
                <a:srgbClr val="02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7540" y="2236596"/>
            <a:ext cx="324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Reflectivity condition: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2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 animBg="1"/>
      <p:bldP spid="38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3782" y="2740521"/>
            <a:ext cx="713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Non-equilibrium fluctuation-dissipation relations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3782" y="839910"/>
            <a:ext cx="695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All the constraints </a:t>
            </a: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200FF"/>
                </a:solidFill>
              </a:rPr>
              <a:t>entropy current </a:t>
            </a:r>
            <a:r>
              <a:rPr lang="en-US" sz="2400" dirty="0" smtClean="0"/>
              <a:t>condition and </a:t>
            </a:r>
            <a:r>
              <a:rPr lang="en-US" sz="2400" dirty="0" smtClean="0">
                <a:solidFill>
                  <a:srgbClr val="0200FF"/>
                </a:solidFill>
              </a:rPr>
              <a:t>linear Onsager relations </a:t>
            </a:r>
            <a:endParaRPr lang="en-US" sz="2400" dirty="0">
              <a:solidFill>
                <a:srgbClr val="02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782" y="1740107"/>
            <a:ext cx="7481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New constraints </a:t>
            </a:r>
            <a:r>
              <a:rPr lang="en-US" sz="2400" dirty="0" smtClean="0"/>
              <a:t>on equations of motion from </a:t>
            </a:r>
            <a:r>
              <a:rPr lang="en-US" sz="2400" dirty="0" smtClean="0">
                <a:solidFill>
                  <a:srgbClr val="0200FF"/>
                </a:solidFill>
              </a:rPr>
              <a:t>nonlinear</a:t>
            </a:r>
          </a:p>
          <a:p>
            <a:r>
              <a:rPr lang="en-US" sz="2400" dirty="0">
                <a:solidFill>
                  <a:srgbClr val="0200FF"/>
                </a:solidFill>
              </a:rPr>
              <a:t>g</a:t>
            </a:r>
            <a:r>
              <a:rPr lang="en-US" sz="2400" dirty="0" smtClean="0">
                <a:solidFill>
                  <a:srgbClr val="0200FF"/>
                </a:solidFill>
              </a:rPr>
              <a:t>eneralizations of Onsager relations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338370" y="974705"/>
            <a:ext cx="71015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52860" y="3254320"/>
            <a:ext cx="218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Crossley, </a:t>
            </a:r>
            <a:r>
              <a:rPr lang="en-US" dirty="0" err="1" smtClean="0"/>
              <a:t>Glorioso</a:t>
            </a:r>
            <a:r>
              <a:rPr lang="en-US" dirty="0" smtClean="0"/>
              <a:t>, HL</a:t>
            </a:r>
          </a:p>
          <a:p>
            <a:r>
              <a:rPr lang="en-US" dirty="0"/>
              <a:t>t</a:t>
            </a:r>
            <a:r>
              <a:rPr lang="en-US" dirty="0" smtClean="0"/>
              <a:t>o appear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36452" y="5131448"/>
            <a:ext cx="71015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7848" y="3916556"/>
            <a:ext cx="8388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 </a:t>
            </a:r>
            <a:r>
              <a:rPr lang="en-US" sz="2400" dirty="0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/>
              <a:t>KMS condition + equations of motion + non-negativity of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maginary part of the action 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22" y="5189614"/>
            <a:ext cx="1435100" cy="368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19388" y="4923090"/>
            <a:ext cx="426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conserved and entropy current </a:t>
            </a:r>
          </a:p>
          <a:p>
            <a:r>
              <a:rPr lang="en-US" sz="2400" dirty="0" smtClean="0"/>
              <a:t>at ideal level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265" y="5221567"/>
            <a:ext cx="596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2" y="178232"/>
            <a:ext cx="8686800" cy="6773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200FF"/>
                </a:solidFill>
              </a:rPr>
              <a:t>C</a:t>
            </a:r>
            <a:r>
              <a:rPr lang="en-US" dirty="0" smtClean="0">
                <a:solidFill>
                  <a:srgbClr val="0200FF"/>
                </a:solidFill>
              </a:rPr>
              <a:t>onserved quantities </a:t>
            </a:r>
            <a:r>
              <a:rPr lang="en-US" smtClean="0">
                <a:solidFill>
                  <a:srgbClr val="0200FF"/>
                </a:solidFill>
              </a:rPr>
              <a:t>and hydrodynamics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887" y="954895"/>
            <a:ext cx="842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long</a:t>
            </a:r>
            <a:r>
              <a:rPr lang="en-US" sz="2400" dirty="0" smtClean="0"/>
              <a:t> </a:t>
            </a:r>
            <a:r>
              <a:rPr lang="en-US" sz="2400" dirty="0"/>
              <a:t>wavelength </a:t>
            </a:r>
            <a:r>
              <a:rPr lang="en-US" sz="2400" dirty="0" smtClean="0"/>
              <a:t>disturbances of </a:t>
            </a:r>
            <a:r>
              <a:rPr lang="en-US" sz="2400" dirty="0"/>
              <a:t>a system in </a:t>
            </a:r>
            <a:r>
              <a:rPr lang="en-US" sz="2400" dirty="0">
                <a:solidFill>
                  <a:srgbClr val="0200FF"/>
                </a:solidFill>
              </a:rPr>
              <a:t>thermal </a:t>
            </a:r>
            <a:r>
              <a:rPr lang="en-US" sz="2400" dirty="0" smtClean="0">
                <a:solidFill>
                  <a:srgbClr val="0200FF"/>
                </a:solidFill>
              </a:rPr>
              <a:t>equilibrium:</a:t>
            </a:r>
            <a:endParaRPr lang="en-US" sz="2400" dirty="0">
              <a:solidFill>
                <a:srgbClr val="02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471" y="2353373"/>
            <a:ext cx="784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conserved</a:t>
            </a:r>
            <a:r>
              <a:rPr lang="en-US" sz="2400" dirty="0" smtClean="0"/>
              <a:t> quantities: </a:t>
            </a:r>
            <a:r>
              <a:rPr lang="en-US" sz="2400" dirty="0" smtClean="0">
                <a:solidFill>
                  <a:srgbClr val="FF0000"/>
                </a:solidFill>
              </a:rPr>
              <a:t>cannot</a:t>
            </a:r>
            <a:r>
              <a:rPr lang="en-US" sz="2400" dirty="0" smtClean="0"/>
              <a:t> relax locally, only via </a:t>
            </a:r>
            <a:r>
              <a:rPr lang="en-US" sz="2400" dirty="0" smtClean="0">
                <a:solidFill>
                  <a:srgbClr val="FF0000"/>
                </a:solidFill>
              </a:rPr>
              <a:t>transports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45" y="2967268"/>
            <a:ext cx="4089400" cy="317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4589" y="3761310"/>
            <a:ext cx="2828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Conserved</a:t>
            </a:r>
            <a:r>
              <a:rPr lang="en-US" sz="2400" dirty="0" smtClean="0"/>
              <a:t> quantities</a:t>
            </a:r>
            <a:endParaRPr lang="en-US" sz="2400" dirty="0"/>
          </a:p>
        </p:txBody>
      </p:sp>
      <p:sp>
        <p:nvSpPr>
          <p:cNvPr id="26" name="Right Arrow 25"/>
          <p:cNvSpPr/>
          <p:nvPr/>
        </p:nvSpPr>
        <p:spPr>
          <a:xfrm>
            <a:off x="3838762" y="37466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93978" y="3473938"/>
            <a:ext cx="217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Gapless and long-lived</a:t>
            </a:r>
            <a:r>
              <a:rPr lang="en-US" sz="2400" dirty="0" smtClean="0"/>
              <a:t> modes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13121" y="4626834"/>
            <a:ext cx="746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should exist a </a:t>
            </a:r>
            <a:r>
              <a:rPr lang="en-US" sz="2400" dirty="0" smtClean="0">
                <a:solidFill>
                  <a:srgbClr val="FF0000"/>
                </a:solidFill>
              </a:rPr>
              <a:t>universal</a:t>
            </a:r>
            <a:r>
              <a:rPr lang="en-US" sz="2400" dirty="0" smtClean="0">
                <a:solidFill>
                  <a:srgbClr val="0200FF"/>
                </a:solidFill>
              </a:rPr>
              <a:t> low energy effective theory.</a:t>
            </a:r>
            <a:endParaRPr lang="en-US" sz="2400" dirty="0">
              <a:solidFill>
                <a:srgbClr val="02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429" y="1767434"/>
            <a:ext cx="7478759" cy="461665"/>
            <a:chOff x="130942" y="3069100"/>
            <a:chExt cx="7478759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30942" y="3069100"/>
              <a:ext cx="5109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200FF"/>
                  </a:solidFill>
                </a:rPr>
                <a:t>n</a:t>
              </a:r>
              <a:r>
                <a:rPr lang="en-US" sz="2400" dirty="0" smtClean="0">
                  <a:solidFill>
                    <a:srgbClr val="0200FF"/>
                  </a:solidFill>
                </a:rPr>
                <a:t>on-conserved</a:t>
              </a:r>
              <a:r>
                <a:rPr lang="en-US" sz="2400" dirty="0" smtClean="0"/>
                <a:t> quantities: relax locally, 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6701" y="3176639"/>
              <a:ext cx="2413000" cy="3302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61679" y="5131057"/>
            <a:ext cx="4119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Phenomenological description: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6483" y="5119867"/>
            <a:ext cx="219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Hydrodynamics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8434" y="3612437"/>
            <a:ext cx="1408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(only ones in thermal equilibrium)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86" y="5743603"/>
            <a:ext cx="4597400" cy="3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28" y="6359123"/>
            <a:ext cx="3594100" cy="3683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28307" y="6153575"/>
            <a:ext cx="241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slowly varying functions </a:t>
            </a:r>
            <a:r>
              <a:rPr lang="en-US" dirty="0" smtClean="0"/>
              <a:t>of </a:t>
            </a:r>
            <a:r>
              <a:rPr lang="en-US" dirty="0" err="1" smtClean="0"/>
              <a:t>spacetime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26" grpId="0" animBg="1"/>
      <p:bldP spid="27" grpId="0"/>
      <p:bldP spid="8" grpId="0"/>
      <p:bldP spid="19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078"/>
            <a:ext cx="8385970" cy="722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Unitary condition</a:t>
            </a:r>
            <a:endParaRPr lang="en-US" dirty="0">
              <a:solidFill>
                <a:srgbClr val="02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10" y="2155973"/>
            <a:ext cx="1727200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91" y="2131065"/>
            <a:ext cx="2311400" cy="43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4138" y="2721122"/>
            <a:ext cx="8445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may be considered as a </a:t>
            </a:r>
            <a:r>
              <a:rPr lang="en-US" sz="2400" dirty="0" smtClean="0">
                <a:solidFill>
                  <a:srgbClr val="FF0000"/>
                </a:solidFill>
              </a:rPr>
              <a:t>condition on path integral measure.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3735" y="554491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82677" y="5394581"/>
            <a:ext cx="655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describe </a:t>
            </a:r>
            <a:r>
              <a:rPr lang="en-US" sz="2400" dirty="0" err="1" smtClean="0"/>
              <a:t>hydrodynamical</a:t>
            </a:r>
            <a:r>
              <a:rPr lang="en-US" sz="2400" dirty="0" smtClean="0"/>
              <a:t> </a:t>
            </a:r>
            <a:r>
              <a:rPr lang="en-US" sz="2400" dirty="0" err="1" smtClean="0"/>
              <a:t>flucatuations</a:t>
            </a:r>
            <a:r>
              <a:rPr lang="en-US" sz="2400" dirty="0" smtClean="0"/>
              <a:t> properly </a:t>
            </a:r>
          </a:p>
          <a:p>
            <a:r>
              <a:rPr lang="en-US" sz="2400" dirty="0" smtClean="0"/>
              <a:t>anti-commuting objects are needed !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72446" y="4140417"/>
            <a:ext cx="214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also </a:t>
            </a:r>
            <a:r>
              <a:rPr lang="en-US" sz="2000" dirty="0" err="1" smtClean="0"/>
              <a:t>Haehl</a:t>
            </a:r>
            <a:r>
              <a:rPr lang="en-US" sz="2000" dirty="0" smtClean="0"/>
              <a:t>, </a:t>
            </a:r>
            <a:r>
              <a:rPr lang="en-US" sz="2000" dirty="0" err="1" smtClean="0"/>
              <a:t>Loganayagam</a:t>
            </a:r>
            <a:r>
              <a:rPr lang="en-US" sz="2000" dirty="0" smtClean="0"/>
              <a:t> and </a:t>
            </a:r>
            <a:r>
              <a:rPr lang="en-US" sz="2000" dirty="0" err="1" smtClean="0"/>
              <a:t>Rangamani</a:t>
            </a:r>
            <a:r>
              <a:rPr lang="en-US" sz="2000" dirty="0" smtClean="0"/>
              <a:t> </a:t>
            </a:r>
            <a:r>
              <a:rPr lang="en-US" sz="2000" dirty="0" err="1" smtClean="0"/>
              <a:t>arXiv</a:t>
            </a:r>
            <a:r>
              <a:rPr lang="en-US" sz="2000" dirty="0" smtClean="0"/>
              <a:t>: 1510.02494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60253" y="908868"/>
            <a:ext cx="5402534" cy="1143027"/>
            <a:chOff x="1660253" y="1227532"/>
            <a:chExt cx="5402534" cy="114302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253" y="1391809"/>
              <a:ext cx="5402534" cy="965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43448" y="1227532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</a:rPr>
                <a:t>=g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9609" y="1908894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</a:rPr>
                <a:t>=g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61257" y="6225578"/>
            <a:ext cx="5566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(BRST symmetry here is a </a:t>
            </a:r>
            <a:r>
              <a:rPr lang="en-US" sz="2400" dirty="0" smtClean="0">
                <a:solidFill>
                  <a:srgbClr val="FF0000"/>
                </a:solidFill>
              </a:rPr>
              <a:t>global symmetry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4138" y="3297922"/>
            <a:ext cx="8215198" cy="1200329"/>
            <a:chOff x="344138" y="3297922"/>
            <a:chExt cx="8215198" cy="1200329"/>
          </a:xfrm>
        </p:grpSpPr>
        <p:sp>
          <p:nvSpPr>
            <p:cNvPr id="20" name="TextBox 19"/>
            <p:cNvSpPr txBox="1"/>
            <p:nvPr/>
          </p:nvSpPr>
          <p:spPr>
            <a:xfrm>
              <a:off x="344138" y="3297922"/>
              <a:ext cx="82151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Resolution: Introduce a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fermionic</a:t>
              </a:r>
              <a:r>
                <a:rPr lang="en-US" sz="2400" dirty="0" smtClean="0">
                  <a:solidFill>
                    <a:srgbClr val="FF0000"/>
                  </a:solidFill>
                </a:rPr>
                <a:t> partner (“ghost”) </a:t>
              </a:r>
              <a:r>
                <a:rPr lang="en-US" sz="2400" dirty="0" smtClean="0"/>
                <a:t>for each </a:t>
              </a:r>
            </a:p>
            <a:p>
              <a:r>
                <a:rPr lang="en-US" sz="2400" dirty="0" smtClean="0"/>
                <a:t>dynamical variable and require the action to have a “</a:t>
              </a:r>
              <a:r>
                <a:rPr lang="en-US" sz="2400" dirty="0" smtClean="0">
                  <a:solidFill>
                    <a:srgbClr val="FF0000"/>
                  </a:solidFill>
                </a:rPr>
                <a:t>BRST” type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symmetry    </a:t>
              </a:r>
              <a:r>
                <a:rPr lang="en-US" sz="2400" dirty="0"/>
                <a:t>:</a:t>
              </a:r>
              <a:r>
                <a:rPr lang="en-US" sz="2400" dirty="0" smtClean="0"/>
                <a:t>  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5097" y="4140417"/>
              <a:ext cx="165100" cy="2667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0" y="4518420"/>
            <a:ext cx="965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43"/>
            <a:ext cx="8229600" cy="6534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KMS condition and </a:t>
            </a:r>
            <a:r>
              <a:rPr lang="en-US" dirty="0" err="1" smtClean="0">
                <a:solidFill>
                  <a:srgbClr val="0200FF"/>
                </a:solidFill>
              </a:rPr>
              <a:t>Supersymmetry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208041"/>
            <a:ext cx="487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also </a:t>
            </a:r>
            <a:r>
              <a:rPr lang="en-US" sz="2000" dirty="0" err="1"/>
              <a:t>Haehl</a:t>
            </a:r>
            <a:r>
              <a:rPr lang="en-US" sz="2000" dirty="0"/>
              <a:t>, </a:t>
            </a:r>
            <a:r>
              <a:rPr lang="en-US" sz="2000" dirty="0" err="1"/>
              <a:t>Loganayagam</a:t>
            </a:r>
            <a:r>
              <a:rPr lang="en-US" sz="2000" dirty="0"/>
              <a:t> and </a:t>
            </a:r>
            <a:r>
              <a:rPr lang="en-US" sz="2000" dirty="0" err="1" smtClean="0"/>
              <a:t>Rangamani</a:t>
            </a:r>
            <a:r>
              <a:rPr lang="en-US" sz="2000" dirty="0" smtClean="0"/>
              <a:t>, </a:t>
            </a:r>
            <a:r>
              <a:rPr lang="en-US" sz="2000" dirty="0" err="1" smtClean="0"/>
              <a:t>arXiv</a:t>
            </a:r>
            <a:r>
              <a:rPr lang="en-US" sz="2000" dirty="0" smtClean="0"/>
              <a:t>: 1510.02494, 1511.07809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81" y="5242224"/>
            <a:ext cx="2774205" cy="421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98" y="5090088"/>
            <a:ext cx="3087171" cy="6653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7200" y="926235"/>
            <a:ext cx="644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 indications that BRST + </a:t>
            </a:r>
            <a:r>
              <a:rPr lang="en-US" sz="2400" dirty="0" smtClean="0">
                <a:solidFill>
                  <a:srgbClr val="0200FF"/>
                </a:solidFill>
              </a:rPr>
              <a:t>local KMS condition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016" y="3355883"/>
            <a:ext cx="29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Ping Gao </a:t>
            </a:r>
            <a:r>
              <a:rPr lang="en-US" smtClean="0"/>
              <a:t>and HL, in </a:t>
            </a:r>
            <a:r>
              <a:rPr lang="en-US" dirty="0" smtClean="0"/>
              <a:t>progress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35506" y="1450852"/>
            <a:ext cx="4379789" cy="461665"/>
            <a:chOff x="2692062" y="1285991"/>
            <a:chExt cx="4379789" cy="461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9621" y="1361702"/>
              <a:ext cx="158106" cy="317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92062" y="1285991"/>
              <a:ext cx="4379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emergent </a:t>
              </a:r>
              <a:r>
                <a:rPr lang="en-US" sz="2400" dirty="0" err="1">
                  <a:solidFill>
                    <a:srgbClr val="FF0000"/>
                  </a:solidFill>
                </a:rPr>
                <a:t>fermionic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symmetry:  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202803" y="1450852"/>
            <a:ext cx="599648" cy="414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1721" y="2025712"/>
            <a:ext cx="200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Classical limit: 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05" y="2711900"/>
            <a:ext cx="5054600" cy="355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422" y="2160499"/>
            <a:ext cx="774700" cy="228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036016" y="2104621"/>
            <a:ext cx="310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Standard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 </a:t>
            </a:r>
            <a:r>
              <a:rPr lang="en-US" sz="2400" dirty="0"/>
              <a:t>in time direction.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721" y="4203604"/>
            <a:ext cx="768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level: indications of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200FF"/>
                </a:solidFill>
              </a:rPr>
              <a:t>“quantum-deformed”  </a:t>
            </a:r>
            <a:r>
              <a:rPr lang="en-US" sz="2400" dirty="0"/>
              <a:t>SUSY </a:t>
            </a:r>
          </a:p>
          <a:p>
            <a:r>
              <a:rPr lang="en-US" sz="2400" dirty="0" smtClean="0"/>
              <a:t> 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6" grpId="0"/>
      <p:bldP spid="19" grpId="0" animBg="1"/>
      <p:bldP spid="21" grpId="0"/>
      <p:bldP spid="2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9" y="294686"/>
            <a:ext cx="8221851" cy="7017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Summary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128" y="1241972"/>
            <a:ext cx="704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Hydrodynamics with </a:t>
            </a:r>
            <a:r>
              <a:rPr lang="en-US" sz="2400" dirty="0" smtClean="0">
                <a:solidFill>
                  <a:srgbClr val="FF0000"/>
                </a:solidFill>
              </a:rPr>
              <a:t>classical statistical fluctuations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58728" y="1675263"/>
            <a:ext cx="774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s described by a </a:t>
            </a:r>
            <a:r>
              <a:rPr lang="en-US" sz="2400" dirty="0" err="1" smtClean="0">
                <a:solidFill>
                  <a:srgbClr val="FF0000"/>
                </a:solidFill>
              </a:rPr>
              <a:t>supersymmetric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quantum</a:t>
            </a:r>
            <a:r>
              <a:rPr lang="en-US" sz="2400" dirty="0" smtClean="0"/>
              <a:t> field theory  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93" y="2275664"/>
            <a:ext cx="1206500" cy="73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252" y="2478864"/>
            <a:ext cx="2819400" cy="33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479" y="4915155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Hydrodynamics with </a:t>
            </a:r>
            <a:r>
              <a:rPr lang="en-US" sz="2400" dirty="0" smtClean="0">
                <a:solidFill>
                  <a:srgbClr val="FF0000"/>
                </a:solidFill>
              </a:rPr>
              <a:t>quantum fluctuations also </a:t>
            </a:r>
            <a:r>
              <a:rPr lang="en-US" sz="2400" dirty="0" smtClean="0"/>
              <a:t>incorporated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558728" y="5435649"/>
            <a:ext cx="774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s described by a “quantum-deformed” (</a:t>
            </a:r>
            <a:r>
              <a:rPr lang="en-US" sz="2400" dirty="0" err="1" smtClean="0"/>
              <a:t>supersymmetric</a:t>
            </a:r>
            <a:r>
              <a:rPr lang="en-US" sz="2400" dirty="0" smtClean="0"/>
              <a:t>) quantum field theory.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55896" y="2953379"/>
            <a:ext cx="7822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200FF"/>
                </a:solidFill>
              </a:rPr>
              <a:t>Recovers the standard </a:t>
            </a:r>
            <a:r>
              <a:rPr lang="en-US" sz="2400" dirty="0" smtClean="0">
                <a:solidFill>
                  <a:srgbClr val="0200FF"/>
                </a:solidFill>
              </a:rPr>
              <a:t>hydrodynamics, new constraints, non-equilibrium fluctuation-dissipation relations</a:t>
            </a:r>
            <a:endParaRPr lang="en-US" sz="2400" dirty="0">
              <a:solidFill>
                <a:srgbClr val="02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1608" y="3842267"/>
            <a:ext cx="6554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200FF"/>
                </a:solidFill>
              </a:rPr>
              <a:t>Full non-linear fluid </a:t>
            </a:r>
            <a:r>
              <a:rPr lang="en-US" sz="2400" dirty="0" smtClean="0">
                <a:solidFill>
                  <a:srgbClr val="0200FF"/>
                </a:solidFill>
              </a:rPr>
              <a:t>fluctuating dynamics </a:t>
            </a:r>
            <a:r>
              <a:rPr lang="en-US" sz="2400" dirty="0">
                <a:solidFill>
                  <a:srgbClr val="0200FF"/>
                </a:solidFill>
              </a:rPr>
              <a:t>encoded in non-trivial differential geometry. </a:t>
            </a:r>
          </a:p>
        </p:txBody>
      </p:sp>
    </p:spTree>
    <p:extLst>
      <p:ext uri="{BB962C8B-B14F-4D97-AF65-F5344CB8AC3E}">
        <p14:creationId xmlns:p14="http://schemas.microsoft.com/office/powerpoint/2010/main" val="5684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46"/>
            <a:ext cx="8085909" cy="71813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200FF"/>
                </a:solidFill>
              </a:rPr>
              <a:t>Bosonic</a:t>
            </a:r>
            <a:r>
              <a:rPr lang="en-US" sz="3600" dirty="0" smtClean="0">
                <a:solidFill>
                  <a:srgbClr val="0200FF"/>
                </a:solidFill>
              </a:rPr>
              <a:t> action for full charged fluids </a:t>
            </a:r>
            <a:endParaRPr lang="en-US" sz="3600" dirty="0">
              <a:solidFill>
                <a:srgbClr val="02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82335"/>
            <a:ext cx="696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double expansion in terms of noises and derivatives: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81" y="1729094"/>
            <a:ext cx="30353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1" y="2329891"/>
            <a:ext cx="66548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4" y="3320002"/>
            <a:ext cx="9144000" cy="2064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631" y="5592257"/>
            <a:ext cx="4394200" cy="3937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24631" y="6143125"/>
            <a:ext cx="5645582" cy="461665"/>
            <a:chOff x="249640" y="6303262"/>
            <a:chExt cx="5645582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49640" y="6303262"/>
              <a:ext cx="4108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All coefficients are functions of </a:t>
              </a:r>
              <a:endParaRPr lang="en-US" sz="24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8522" y="6362644"/>
              <a:ext cx="15367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61"/>
            <a:ext cx="8096865" cy="6467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Future directions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660053"/>
            <a:ext cx="15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Formalism: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45472" y="1174663"/>
            <a:ext cx="7084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Non-relativistic,  </a:t>
            </a:r>
            <a:r>
              <a:rPr lang="en-US" sz="2000" dirty="0" smtClean="0"/>
              <a:t>(to appear with </a:t>
            </a:r>
            <a:r>
              <a:rPr lang="en-US" sz="2000" dirty="0" err="1" smtClean="0"/>
              <a:t>Glorioso</a:t>
            </a:r>
            <a:r>
              <a:rPr lang="en-US" sz="20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761549"/>
            <a:ext cx="186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Applications: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73797" y="4282628"/>
            <a:ext cx="343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Transports (longtime tails)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3797" y="5232283"/>
            <a:ext cx="685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Dynamical aspects of phase transitions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88085" y="5772666"/>
            <a:ext cx="661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Novel fixed points of hydro EFT, such as KPZ scaling, turbulence </a:t>
            </a:r>
            <a:r>
              <a:rPr lang="is-IS" sz="2400" dirty="0" smtClean="0"/>
              <a:t>….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36867" y="681412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….........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1507" y="4754152"/>
            <a:ext cx="703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Non-equilibrium steady states, dynamical flows of QGP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62913" y="3089553"/>
            <a:ext cx="706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quantum-deformed” </a:t>
            </a:r>
            <a:r>
              <a:rPr lang="en-US" sz="2400" dirty="0" err="1"/>
              <a:t>Supersymmetry</a:t>
            </a:r>
            <a:endParaRPr lang="en-US" sz="2400" dirty="0"/>
          </a:p>
          <a:p>
            <a:pPr algn="ctr"/>
            <a:r>
              <a:rPr lang="is-IS" sz="2400" dirty="0"/>
              <a:t>…....</a:t>
            </a:r>
            <a:r>
              <a:rPr lang="en-US" sz="2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5472" y="1680857"/>
            <a:ext cx="472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superfluids</a:t>
            </a:r>
            <a:r>
              <a:rPr lang="en-US" sz="2400" dirty="0"/>
              <a:t>, </a:t>
            </a:r>
            <a:r>
              <a:rPr lang="en-US" sz="2000" dirty="0"/>
              <a:t>(to appear with S. </a:t>
            </a:r>
            <a:r>
              <a:rPr lang="en-US" sz="2000" dirty="0" err="1"/>
              <a:t>Rajagopal</a:t>
            </a:r>
            <a:r>
              <a:rPr lang="en-US" sz="2000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2913" y="2183565"/>
            <a:ext cx="706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Deeper understanding of KMS, </a:t>
            </a:r>
            <a:r>
              <a:rPr lang="en-US" sz="2400" dirty="0" err="1"/>
              <a:t>unitarity</a:t>
            </a:r>
            <a:r>
              <a:rPr lang="en-US" sz="2400" dirty="0"/>
              <a:t> and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 </a:t>
            </a:r>
            <a:r>
              <a:rPr lang="en-US" sz="2000" dirty="0" smtClean="0"/>
              <a:t>(in progress with Ping Gao)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01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3" grpId="0"/>
      <p:bldP spid="4" grpId="0"/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1564" y="2725225"/>
            <a:ext cx="3315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619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7" y="336962"/>
            <a:ext cx="4273759" cy="284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3" y="3291029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12" y="3508069"/>
            <a:ext cx="4160277" cy="2749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37371"/>
            <a:ext cx="4227141" cy="26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0"/>
            <a:ext cx="5482189" cy="341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3583223"/>
            <a:ext cx="5663167" cy="3126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33" y="176981"/>
            <a:ext cx="2133600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7433" y="5943600"/>
            <a:ext cx="195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O’Hara et al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229" y="262648"/>
            <a:ext cx="816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the long and glorious history of hydrodynamics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229" y="850036"/>
            <a:ext cx="808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does </a:t>
            </a:r>
            <a:r>
              <a:rPr lang="en-US" sz="2400" dirty="0" smtClean="0">
                <a:solidFill>
                  <a:srgbClr val="0200FF"/>
                </a:solidFill>
              </a:rPr>
              <a:t>not</a:t>
            </a:r>
            <a:r>
              <a:rPr lang="en-US" sz="2400" dirty="0" smtClean="0"/>
              <a:t> capture </a:t>
            </a:r>
            <a:r>
              <a:rPr lang="en-US" sz="2400" dirty="0" smtClean="0">
                <a:solidFill>
                  <a:srgbClr val="FF0000"/>
                </a:solidFill>
              </a:rPr>
              <a:t>fluctuations</a:t>
            </a:r>
            <a:r>
              <a:rPr lang="en-US" sz="2400" dirty="0" smtClean="0"/>
              <a:t>, which are </a:t>
            </a:r>
            <a:r>
              <a:rPr lang="en-US" sz="2400" dirty="0" smtClean="0">
                <a:solidFill>
                  <a:srgbClr val="FF0000"/>
                </a:solidFill>
              </a:rPr>
              <a:t>always </a:t>
            </a:r>
            <a:r>
              <a:rPr lang="en-US" sz="2400" dirty="0" smtClean="0"/>
              <a:t>present, and </a:t>
            </a:r>
          </a:p>
          <a:p>
            <a:r>
              <a:rPr lang="en-US" sz="2400" dirty="0" smtClean="0"/>
              <a:t>are important in many physical contexts: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5229" y="1794021"/>
            <a:ext cx="8490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Transports </a:t>
            </a:r>
            <a:r>
              <a:rPr lang="en-US" sz="2400" dirty="0" smtClean="0">
                <a:solidFill>
                  <a:srgbClr val="FF0000"/>
                </a:solidFill>
              </a:rPr>
              <a:t>(long time tail), </a:t>
            </a:r>
            <a:r>
              <a:rPr lang="en-US" sz="2400" dirty="0">
                <a:solidFill>
                  <a:srgbClr val="0200FF"/>
                </a:solidFill>
              </a:rPr>
              <a:t>dynamical aspects of phase transitions, </a:t>
            </a:r>
          </a:p>
          <a:p>
            <a:r>
              <a:rPr lang="en-US" sz="2400" dirty="0">
                <a:solidFill>
                  <a:srgbClr val="0200FF"/>
                </a:solidFill>
              </a:rPr>
              <a:t>non-equilibrium </a:t>
            </a:r>
            <a:r>
              <a:rPr lang="en-US" sz="2400" dirty="0" smtClean="0">
                <a:solidFill>
                  <a:srgbClr val="0200FF"/>
                </a:solidFill>
              </a:rPr>
              <a:t>steady states</a:t>
            </a:r>
            <a:r>
              <a:rPr lang="en-US" sz="2400" dirty="0">
                <a:solidFill>
                  <a:srgbClr val="0200FF"/>
                </a:solidFill>
              </a:rPr>
              <a:t>, turbulence</a:t>
            </a:r>
            <a:r>
              <a:rPr lang="en-US" sz="2400" dirty="0"/>
              <a:t>, finite  size systems </a:t>
            </a:r>
          </a:p>
          <a:p>
            <a:pPr algn="ctr"/>
            <a:r>
              <a:rPr lang="is-IS" sz="2400" dirty="0" smtClean="0"/>
              <a:t>….......</a:t>
            </a:r>
            <a:endParaRPr lang="en-US" sz="2400" dirty="0">
              <a:solidFill>
                <a:srgbClr val="02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79" y="3167474"/>
            <a:ext cx="750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Phenomenological level: </a:t>
            </a:r>
            <a:r>
              <a:rPr lang="en-US" sz="2400" dirty="0" smtClean="0">
                <a:solidFill>
                  <a:srgbClr val="FF0000"/>
                </a:solidFill>
              </a:rPr>
              <a:t>stochastic</a:t>
            </a:r>
            <a:r>
              <a:rPr lang="en-US" sz="2400" dirty="0" smtClean="0"/>
              <a:t> hydro (Landau, </a:t>
            </a:r>
            <a:r>
              <a:rPr lang="en-US" sz="2400" dirty="0" err="1" smtClean="0"/>
              <a:t>Lifshitz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73" y="3954702"/>
            <a:ext cx="4419600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363" y="4474862"/>
            <a:ext cx="671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for </a:t>
            </a:r>
            <a:r>
              <a:rPr lang="en-US" sz="2400" dirty="0" smtClean="0">
                <a:solidFill>
                  <a:srgbClr val="FF0000"/>
                </a:solidFill>
              </a:rPr>
              <a:t>near-equilibrium</a:t>
            </a:r>
            <a:r>
              <a:rPr lang="en-US" sz="2400" dirty="0"/>
              <a:t> </a:t>
            </a:r>
            <a:r>
              <a:rPr lang="en-US" sz="2400" dirty="0" smtClean="0"/>
              <a:t>disturbances (linearized)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38363" y="5186693"/>
            <a:ext cx="699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But </a:t>
            </a:r>
            <a:r>
              <a:rPr lang="en-US" sz="2400" dirty="0" smtClean="0">
                <a:solidFill>
                  <a:srgbClr val="FF0000"/>
                </a:solidFill>
              </a:rPr>
              <a:t>not adequate </a:t>
            </a:r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dirty="0" smtClean="0">
                <a:solidFill>
                  <a:srgbClr val="0200FF"/>
                </a:solidFill>
              </a:rPr>
              <a:t>far-from-equilibrium</a:t>
            </a:r>
            <a:r>
              <a:rPr lang="en-US" sz="2400" dirty="0" smtClean="0"/>
              <a:t> situations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78"/>
            <a:ext cx="8229600" cy="7377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Rayleigh-</a:t>
            </a:r>
            <a:r>
              <a:rPr lang="en-US" dirty="0" err="1" smtClean="0">
                <a:solidFill>
                  <a:srgbClr val="0200FF"/>
                </a:solidFill>
              </a:rPr>
              <a:t>Benard</a:t>
            </a:r>
            <a:r>
              <a:rPr lang="en-US" dirty="0" smtClean="0">
                <a:solidFill>
                  <a:srgbClr val="0200FF"/>
                </a:solidFill>
              </a:rPr>
              <a:t> problem</a:t>
            </a:r>
            <a:endParaRPr lang="en-US" dirty="0">
              <a:solidFill>
                <a:srgbClr val="02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8" y="4018249"/>
            <a:ext cx="4843084" cy="2429328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6286593" y="2620539"/>
            <a:ext cx="677922" cy="181888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9269" y="3037114"/>
            <a:ext cx="199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Hydrodynamic</a:t>
            </a:r>
          </a:p>
          <a:p>
            <a:r>
              <a:rPr lang="en-US" sz="2400" dirty="0" smtClean="0">
                <a:solidFill>
                  <a:srgbClr val="0200FF"/>
                </a:solidFill>
              </a:rPr>
              <a:t>fluctuations</a:t>
            </a:r>
            <a:endParaRPr lang="en-US" sz="2400" dirty="0">
              <a:solidFill>
                <a:srgbClr val="02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33634" y="1065490"/>
            <a:ext cx="4617720" cy="2657101"/>
            <a:chOff x="1033634" y="1065490"/>
            <a:chExt cx="4617720" cy="2657101"/>
          </a:xfrm>
        </p:grpSpPr>
        <p:sp>
          <p:nvSpPr>
            <p:cNvPr id="5" name="Rectangle 4"/>
            <p:cNvSpPr/>
            <p:nvPr/>
          </p:nvSpPr>
          <p:spPr>
            <a:xfrm>
              <a:off x="1033634" y="1517469"/>
              <a:ext cx="4617720" cy="1691640"/>
            </a:xfrm>
            <a:prstGeom prst="rect">
              <a:avLst/>
            </a:prstGeom>
            <a:gradFill>
              <a:gsLst>
                <a:gs pos="88000">
                  <a:schemeClr val="tx2">
                    <a:lumMod val="60000"/>
                    <a:lumOff val="40000"/>
                  </a:schemeClr>
                </a:gs>
                <a:gs pos="75000">
                  <a:srgbClr val="92D050"/>
                </a:gs>
                <a:gs pos="50000">
                  <a:srgbClr val="FFC000"/>
                </a:gs>
                <a:gs pos="0">
                  <a:srgbClr val="FF0000"/>
                </a:gs>
                <a:gs pos="100000">
                  <a:srgbClr val="0200FF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2115" y="3260926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hot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5435" y="1065490"/>
              <a:ext cx="70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0"/>
            <a:ext cx="8229600" cy="768350"/>
          </a:xfrm>
        </p:spPr>
        <p:txBody>
          <a:bodyPr/>
          <a:lstStyle/>
          <a:p>
            <a:r>
              <a:rPr lang="en-US" dirty="0" smtClean="0">
                <a:solidFill>
                  <a:srgbClr val="0200FF"/>
                </a:solidFill>
              </a:rPr>
              <a:t>Constraints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37" y="1633560"/>
            <a:ext cx="8109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Constitutive </a:t>
            </a:r>
            <a:r>
              <a:rPr lang="en-US" sz="2400" dirty="0">
                <a:solidFill>
                  <a:srgbClr val="0200FF"/>
                </a:solidFill>
              </a:rPr>
              <a:t>relations </a:t>
            </a:r>
            <a:r>
              <a:rPr lang="en-US" sz="2400" dirty="0" smtClean="0">
                <a:solidFill>
                  <a:srgbClr val="0200FF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not enough</a:t>
            </a:r>
            <a:r>
              <a:rPr lang="en-US" sz="2400" dirty="0" smtClean="0"/>
              <a:t> to just write </a:t>
            </a:r>
            <a:r>
              <a:rPr lang="en-US" sz="2400" dirty="0"/>
              <a:t>down the most </a:t>
            </a:r>
            <a:endParaRPr lang="en-US" sz="2400" dirty="0" smtClean="0"/>
          </a:p>
          <a:p>
            <a:r>
              <a:rPr lang="en-US" sz="2400" dirty="0" smtClean="0"/>
              <a:t>general derivative expansion consistent </a:t>
            </a:r>
            <a:r>
              <a:rPr lang="en-US" sz="2400" dirty="0"/>
              <a:t>with symmetries.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625" y="3202311"/>
            <a:ext cx="278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Entropy condition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83" y="3245853"/>
            <a:ext cx="1435100" cy="368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0625" y="3909400"/>
            <a:ext cx="8078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Onsager relations: linear response matrix must be symmetric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060" y="2601744"/>
            <a:ext cx="713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henomenological constraints: </a:t>
            </a:r>
            <a:r>
              <a:rPr lang="en-US" sz="2400" dirty="0" smtClean="0">
                <a:solidFill>
                  <a:srgbClr val="0200FF"/>
                </a:solidFill>
              </a:rPr>
              <a:t>solutions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should satisfy: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74609" y="5981712"/>
            <a:ext cx="283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these complete?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829" y="1089930"/>
            <a:ext cx="523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 formulation of hydrodynamics 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1035" y="1078290"/>
            <a:ext cx="139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awkward.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705" y="4675119"/>
            <a:ext cx="729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wkward: use solutions to constrain equations of motion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319" y="5979099"/>
            <a:ext cx="26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Microscopic origin?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548" y="5174852"/>
            <a:ext cx="609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Clearly something more fundamental is missing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7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060" y="2030467"/>
            <a:ext cx="815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Will address these issues by </a:t>
            </a:r>
            <a:r>
              <a:rPr lang="en-US" sz="2400" dirty="0" smtClean="0">
                <a:solidFill>
                  <a:srgbClr val="FF0000"/>
                </a:solidFill>
              </a:rPr>
              <a:t>developing hydrodynamics as a low  energy effective field theory </a:t>
            </a:r>
            <a:r>
              <a:rPr lang="en-US" sz="2400" dirty="0" smtClean="0"/>
              <a:t>of a general many-body system at finite temperature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64586" y="3484934"/>
            <a:ext cx="534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Action principle for </a:t>
            </a:r>
            <a:r>
              <a:rPr lang="en-US" sz="2400" dirty="0" smtClean="0">
                <a:solidFill>
                  <a:srgbClr val="0200FF"/>
                </a:solidFill>
              </a:rPr>
              <a:t>full </a:t>
            </a:r>
            <a:r>
              <a:rPr lang="en-US" sz="2400" dirty="0">
                <a:solidFill>
                  <a:srgbClr val="0200FF"/>
                </a:solidFill>
              </a:rPr>
              <a:t>fluctuating hydrodynamics applicable to far from equilibrium </a:t>
            </a:r>
            <a:r>
              <a:rPr lang="en-US" sz="2400" dirty="0" smtClean="0">
                <a:solidFill>
                  <a:srgbClr val="0200FF"/>
                </a:solidFill>
              </a:rPr>
              <a:t>situations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613060" y="370303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653"/>
            <a:ext cx="8160327" cy="7228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0FF"/>
                </a:solidFill>
              </a:rPr>
              <a:t>Closed time path </a:t>
            </a:r>
            <a:endParaRPr lang="en-US" dirty="0">
              <a:solidFill>
                <a:srgbClr val="02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71" y="1256442"/>
            <a:ext cx="870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lore: </a:t>
            </a:r>
            <a:r>
              <a:rPr lang="en-US" sz="2400" dirty="0">
                <a:solidFill>
                  <a:srgbClr val="FF0000"/>
                </a:solidFill>
              </a:rPr>
              <a:t>Dissipative systems </a:t>
            </a:r>
            <a:r>
              <a:rPr lang="en-US" sz="2400" dirty="0"/>
              <a:t>don't have an action </a:t>
            </a:r>
            <a:r>
              <a:rPr lang="en-US" sz="2400" dirty="0" smtClean="0"/>
              <a:t>formulation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6329" y="1900283"/>
            <a:ext cx="6923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issue is naturally resolved by </a:t>
            </a:r>
            <a:r>
              <a:rPr lang="en-US" sz="2400" dirty="0">
                <a:solidFill>
                  <a:srgbClr val="FF0000"/>
                </a:solidFill>
              </a:rPr>
              <a:t>quantum mechanics</a:t>
            </a:r>
            <a:r>
              <a:rPr lang="en-US" sz="24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2" y="3780540"/>
            <a:ext cx="1722965" cy="412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48" y="3522390"/>
            <a:ext cx="5497344" cy="9343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9244" y="4648181"/>
            <a:ext cx="681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200FF"/>
                </a:solidFill>
              </a:rPr>
              <a:t>Closed time path (CTP)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200FF"/>
                </a:solidFill>
              </a:rPr>
              <a:t>Schwinger-</a:t>
            </a:r>
            <a:r>
              <a:rPr lang="en-US" sz="2400" dirty="0" err="1" smtClean="0">
                <a:solidFill>
                  <a:srgbClr val="0200FF"/>
                </a:solidFill>
              </a:rPr>
              <a:t>Keldysh</a:t>
            </a:r>
            <a:r>
              <a:rPr lang="en-US" sz="2400" dirty="0" smtClean="0"/>
              <a:t> contour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4039" y="2459015"/>
            <a:ext cx="808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nterested in describing </a:t>
            </a:r>
            <a:r>
              <a:rPr lang="en-US" sz="2400" dirty="0" smtClean="0">
                <a:solidFill>
                  <a:srgbClr val="0200FF"/>
                </a:solidFill>
              </a:rPr>
              <a:t>real-time dynamics </a:t>
            </a:r>
            <a:r>
              <a:rPr lang="en-US" sz="2400" dirty="0" smtClean="0">
                <a:solidFill>
                  <a:srgbClr val="FF0000"/>
                </a:solidFill>
              </a:rPr>
              <a:t>around a state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200FF"/>
                </a:solidFill>
              </a:rPr>
              <a:t>not</a:t>
            </a:r>
            <a:r>
              <a:rPr lang="en-US" sz="2400" dirty="0" smtClean="0"/>
              <a:t> transition amplitude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2694" y="5333712"/>
            <a:ext cx="507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FF0000"/>
                </a:solidFill>
              </a:rPr>
              <a:t>doubling </a:t>
            </a:r>
            <a:r>
              <a:rPr lang="en-US" sz="2400" dirty="0" smtClean="0"/>
              <a:t>the number of </a:t>
            </a:r>
            <a:r>
              <a:rPr lang="en-US" sz="2400" dirty="0" err="1" smtClean="0"/>
              <a:t>d.o.f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0340" y="3713762"/>
            <a:ext cx="7839361" cy="546498"/>
            <a:chOff x="736602" y="3363191"/>
            <a:chExt cx="7839361" cy="5464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602" y="3363191"/>
              <a:ext cx="1270000" cy="3683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2881745" y="3547341"/>
              <a:ext cx="4765964" cy="0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6109" y="3653379"/>
              <a:ext cx="1219200" cy="2286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6763" y="3655689"/>
              <a:ext cx="12192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8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63149</TotalTime>
  <Words>1206</Words>
  <Application>Microsoft Macintosh PowerPoint</Application>
  <PresentationFormat>On-screen Show (4:3)</PresentationFormat>
  <Paragraphs>180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宋体</vt:lpstr>
      <vt:lpstr>Arial</vt:lpstr>
      <vt:lpstr>Office Theme</vt:lpstr>
      <vt:lpstr>Effective Field Theory of Dissipative Fluids</vt:lpstr>
      <vt:lpstr>Conserved quantities and hydrodynamics </vt:lpstr>
      <vt:lpstr>PowerPoint Presentation</vt:lpstr>
      <vt:lpstr>PowerPoint Presentation</vt:lpstr>
      <vt:lpstr>PowerPoint Presentation</vt:lpstr>
      <vt:lpstr>Rayleigh-Benard problem</vt:lpstr>
      <vt:lpstr>Constraints </vt:lpstr>
      <vt:lpstr>PowerPoint Presentation</vt:lpstr>
      <vt:lpstr>Closed time path </vt:lpstr>
      <vt:lpstr>Effective field theory for fluids</vt:lpstr>
      <vt:lpstr>PowerPoint Presentation</vt:lpstr>
      <vt:lpstr>PowerPoint Presentation</vt:lpstr>
      <vt:lpstr>Dynamical variables </vt:lpstr>
      <vt:lpstr>PowerPoint Presentation</vt:lpstr>
      <vt:lpstr>Symmetries</vt:lpstr>
      <vt:lpstr>PowerPoint Presentation</vt:lpstr>
      <vt:lpstr>Consistency conditions and symmetries </vt:lpstr>
      <vt:lpstr>PowerPoint Presentation</vt:lpstr>
      <vt:lpstr>PowerPoint Presentation</vt:lpstr>
      <vt:lpstr>Unitary condition</vt:lpstr>
      <vt:lpstr>KMS condition and Supersymmetry</vt:lpstr>
      <vt:lpstr>Summary</vt:lpstr>
      <vt:lpstr>Bosonic action for full charged fluids </vt:lpstr>
      <vt:lpstr>Future directions </vt:lpstr>
      <vt:lpstr>PowerPoint Presentation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Propagation of entanglement in strongly coupled systems</dc:title>
  <dc:creator>Hong Liu</dc:creator>
  <cp:lastModifiedBy>Microsoft Office User</cp:lastModifiedBy>
  <cp:revision>829</cp:revision>
  <cp:lastPrinted>2016-07-26T20:41:43Z</cp:lastPrinted>
  <dcterms:created xsi:type="dcterms:W3CDTF">2015-01-25T23:18:32Z</dcterms:created>
  <dcterms:modified xsi:type="dcterms:W3CDTF">2016-07-31T22:52:11Z</dcterms:modified>
</cp:coreProperties>
</file>