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notesSlides/notesSlide3.xml" ContentType="application/vnd.openxmlformats-officedocument.presentationml.notesSlide+xml"/>
  <Override PartName="/ppt/embeddings/oleObject19.bin" ContentType="application/vnd.openxmlformats-officedocument.oleObject"/>
  <Override PartName="/ppt/notesSlides/notesSlide4.xml" ContentType="application/vnd.openxmlformats-officedocument.presentationml.notesSlide+xml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notesSlides/notesSlide5.xml" ContentType="application/vnd.openxmlformats-officedocument.presentationml.notesSlide+xml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notesSlides/notesSlide6.xml" ContentType="application/vnd.openxmlformats-officedocument.presentationml.notesSlide+xml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embeddings/oleObject104.bin" ContentType="application/vnd.openxmlformats-officedocument.oleObject"/>
  <Override PartName="/ppt/embeddings/oleObject105.bin" ContentType="application/vnd.openxmlformats-officedocument.oleObject"/>
  <Override PartName="/ppt/notesSlides/notesSlide7.xml" ContentType="application/vnd.openxmlformats-officedocument.presentationml.notesSlide+xml"/>
  <Override PartName="/ppt/embeddings/oleObject106.bin" ContentType="application/vnd.openxmlformats-officedocument.oleObject"/>
  <Override PartName="/ppt/embeddings/oleObject107.bin" ContentType="application/vnd.openxmlformats-officedocument.oleObject"/>
  <Override PartName="/ppt/embeddings/oleObject108.bin" ContentType="application/vnd.openxmlformats-officedocument.oleObject"/>
  <Override PartName="/ppt/notesSlides/notesSlide8.xml" ContentType="application/vnd.openxmlformats-officedocument.presentationml.notesSlide+xml"/>
  <Override PartName="/ppt/embeddings/oleObject109.bin" ContentType="application/vnd.openxmlformats-officedocument.oleObject"/>
  <Override PartName="/ppt/embeddings/oleObject110.bin" ContentType="application/vnd.openxmlformats-officedocument.oleObject"/>
  <Override PartName="/ppt/notesSlides/notesSlide9.xml" ContentType="application/vnd.openxmlformats-officedocument.presentationml.notesSlide+xml"/>
  <Override PartName="/ppt/embeddings/oleObject111.bin" ContentType="application/vnd.openxmlformats-officedocument.oleObject"/>
  <Override PartName="/ppt/embeddings/oleObject112.bin" ContentType="application/vnd.openxmlformats-officedocument.oleObject"/>
  <Override PartName="/ppt/embeddings/oleObject113.bin" ContentType="application/vnd.openxmlformats-officedocument.oleObject"/>
  <Override PartName="/ppt/notesSlides/notesSlide10.xml" ContentType="application/vnd.openxmlformats-officedocument.presentationml.notesSlide+xml"/>
  <Override PartName="/ppt/embeddings/oleObject114.bin" ContentType="application/vnd.openxmlformats-officedocument.oleObject"/>
  <Override PartName="/ppt/embeddings/oleObject115.bin" ContentType="application/vnd.openxmlformats-officedocument.oleObject"/>
  <Override PartName="/ppt/notesSlides/notesSlide11.xml" ContentType="application/vnd.openxmlformats-officedocument.presentationml.notesSlide+xml"/>
  <Override PartName="/ppt/embeddings/oleObject116.bin" ContentType="application/vnd.openxmlformats-officedocument.oleObject"/>
  <Override PartName="/ppt/notesSlides/notesSlide12.xml" ContentType="application/vnd.openxmlformats-officedocument.presentationml.notesSlide+xml"/>
  <Override PartName="/ppt/embeddings/oleObject117.bin" ContentType="application/vnd.openxmlformats-officedocument.oleObject"/>
  <Override PartName="/ppt/embeddings/oleObject118.bin" ContentType="application/vnd.openxmlformats-officedocument.oleObject"/>
  <Override PartName="/ppt/notesSlides/notesSlide13.xml" ContentType="application/vnd.openxmlformats-officedocument.presentationml.notesSlide+xml"/>
  <Override PartName="/ppt/embeddings/oleObject119.bin" ContentType="application/vnd.openxmlformats-officedocument.oleObject"/>
  <Override PartName="/ppt/embeddings/oleObject120.bin" ContentType="application/vnd.openxmlformats-officedocument.oleObject"/>
  <Override PartName="/ppt/embeddings/oleObject121.bin" ContentType="application/vnd.openxmlformats-officedocument.oleObject"/>
  <Override PartName="/ppt/notesSlides/notesSlide14.xml" ContentType="application/vnd.openxmlformats-officedocument.presentationml.notesSlide+xml"/>
  <Override PartName="/ppt/embeddings/oleObject122.bin" ContentType="application/vnd.openxmlformats-officedocument.oleObject"/>
  <Override PartName="/ppt/notesSlides/notesSlide15.xml" ContentType="application/vnd.openxmlformats-officedocument.presentationml.notesSlide+xml"/>
  <Override PartName="/ppt/embeddings/oleObject123.bin" ContentType="application/vnd.openxmlformats-officedocument.oleObject"/>
  <Override PartName="/ppt/embeddings/oleObject124.bin" ContentType="application/vnd.openxmlformats-officedocument.oleObject"/>
  <Override PartName="/ppt/embeddings/oleObject125.bin" ContentType="application/vnd.openxmlformats-officedocument.oleObject"/>
  <Override PartName="/ppt/embeddings/oleObject126.bin" ContentType="application/vnd.openxmlformats-officedocument.oleObject"/>
  <Override PartName="/ppt/embeddings/oleObject127.bin" ContentType="application/vnd.openxmlformats-officedocument.oleObject"/>
  <Override PartName="/ppt/embeddings/oleObject128.bin" ContentType="application/vnd.openxmlformats-officedocument.oleObject"/>
  <Override PartName="/ppt/embeddings/oleObject129.bin" ContentType="application/vnd.openxmlformats-officedocument.oleObject"/>
  <Override PartName="/ppt/embeddings/oleObject130.bin" ContentType="application/vnd.openxmlformats-officedocument.oleObject"/>
  <Override PartName="/ppt/notesSlides/notesSlide16.xml" ContentType="application/vnd.openxmlformats-officedocument.presentationml.notesSlide+xml"/>
  <Override PartName="/ppt/embeddings/oleObject131.bin" ContentType="application/vnd.openxmlformats-officedocument.oleObject"/>
  <Override PartName="/ppt/embeddings/oleObject132.bin" ContentType="application/vnd.openxmlformats-officedocument.oleObject"/>
  <Override PartName="/ppt/embeddings/oleObject133.bin" ContentType="application/vnd.openxmlformats-officedocument.oleObject"/>
  <Override PartName="/ppt/embeddings/oleObject134.bin" ContentType="application/vnd.openxmlformats-officedocument.oleObject"/>
  <Override PartName="/ppt/embeddings/oleObject135.bin" ContentType="application/vnd.openxmlformats-officedocument.oleObject"/>
  <Override PartName="/ppt/embeddings/oleObject136.bin" ContentType="application/vnd.openxmlformats-officedocument.oleObject"/>
  <Override PartName="/ppt/notesSlides/notesSlide17.xml" ContentType="application/vnd.openxmlformats-officedocument.presentationml.notesSlide+xml"/>
  <Override PartName="/ppt/embeddings/oleObject137.bin" ContentType="application/vnd.openxmlformats-officedocument.oleObject"/>
  <Override PartName="/ppt/embeddings/oleObject138.bin" ContentType="application/vnd.openxmlformats-officedocument.oleObject"/>
  <Override PartName="/ppt/embeddings/oleObject139.bin" ContentType="application/vnd.openxmlformats-officedocument.oleObject"/>
  <Override PartName="/ppt/embeddings/oleObject140.bin" ContentType="application/vnd.openxmlformats-officedocument.oleObject"/>
  <Override PartName="/ppt/embeddings/oleObject141.bin" ContentType="application/vnd.openxmlformats-officedocument.oleObject"/>
  <Override PartName="/ppt/notesSlides/notesSlide18.xml" ContentType="application/vnd.openxmlformats-officedocument.presentationml.notesSlide+xml"/>
  <Override PartName="/ppt/embeddings/oleObject142.bin" ContentType="application/vnd.openxmlformats-officedocument.oleObject"/>
  <Override PartName="/ppt/embeddings/oleObject143.bin" ContentType="application/vnd.openxmlformats-officedocument.oleObject"/>
  <Override PartName="/ppt/embeddings/oleObject14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  <p:sldMasterId id="2147483722" r:id="rId2"/>
    <p:sldMasterId id="2147483986" r:id="rId3"/>
    <p:sldMasterId id="2147483988" r:id="rId4"/>
    <p:sldMasterId id="2147484000" r:id="rId5"/>
    <p:sldMasterId id="2147484012" r:id="rId6"/>
  </p:sldMasterIdLst>
  <p:notesMasterIdLst>
    <p:notesMasterId r:id="rId49"/>
  </p:notesMasterIdLst>
  <p:sldIdLst>
    <p:sldId id="616" r:id="rId7"/>
    <p:sldId id="571" r:id="rId8"/>
    <p:sldId id="528" r:id="rId9"/>
    <p:sldId id="572" r:id="rId10"/>
    <p:sldId id="607" r:id="rId11"/>
    <p:sldId id="604" r:id="rId12"/>
    <p:sldId id="608" r:id="rId13"/>
    <p:sldId id="605" r:id="rId14"/>
    <p:sldId id="580" r:id="rId15"/>
    <p:sldId id="609" r:id="rId16"/>
    <p:sldId id="575" r:id="rId17"/>
    <p:sldId id="576" r:id="rId18"/>
    <p:sldId id="577" r:id="rId19"/>
    <p:sldId id="617" r:id="rId20"/>
    <p:sldId id="578" r:id="rId21"/>
    <p:sldId id="618" r:id="rId22"/>
    <p:sldId id="579" r:id="rId23"/>
    <p:sldId id="565" r:id="rId24"/>
    <p:sldId id="567" r:id="rId25"/>
    <p:sldId id="563" r:id="rId26"/>
    <p:sldId id="613" r:id="rId27"/>
    <p:sldId id="581" r:id="rId28"/>
    <p:sldId id="582" r:id="rId29"/>
    <p:sldId id="557" r:id="rId30"/>
    <p:sldId id="564" r:id="rId31"/>
    <p:sldId id="583" r:id="rId32"/>
    <p:sldId id="584" r:id="rId33"/>
    <p:sldId id="585" r:id="rId34"/>
    <p:sldId id="590" r:id="rId35"/>
    <p:sldId id="602" r:id="rId36"/>
    <p:sldId id="591" r:id="rId37"/>
    <p:sldId id="603" r:id="rId38"/>
    <p:sldId id="593" r:id="rId39"/>
    <p:sldId id="594" r:id="rId40"/>
    <p:sldId id="586" r:id="rId41"/>
    <p:sldId id="587" r:id="rId42"/>
    <p:sldId id="588" r:id="rId43"/>
    <p:sldId id="596" r:id="rId44"/>
    <p:sldId id="597" r:id="rId45"/>
    <p:sldId id="598" r:id="rId46"/>
    <p:sldId id="599" r:id="rId47"/>
    <p:sldId id="606" r:id="rId48"/>
  </p:sldIdLst>
  <p:sldSz cx="9144000" cy="6858000" type="screen4x3"/>
  <p:notesSz cx="6858000" cy="9144000"/>
  <p:custDataLst>
    <p:tags r:id="rId51"/>
  </p:custDataLst>
  <p:defaultTextStyle>
    <a:defPPr>
      <a:defRPr lang="nl-NL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0E2"/>
    <a:srgbClr val="BD9EFF"/>
    <a:srgbClr val="3FB920"/>
    <a:srgbClr val="51A623"/>
    <a:srgbClr val="FF5F76"/>
    <a:srgbClr val="FFBDD1"/>
    <a:srgbClr val="99FF92"/>
    <a:srgbClr val="C5A673"/>
    <a:srgbClr val="F2F2C0"/>
    <a:srgbClr val="C59D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5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4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50" Type="http://schemas.openxmlformats.org/officeDocument/2006/relationships/printerSettings" Target="printerSettings/printerSettings1.bin"/><Relationship Id="rId51" Type="http://schemas.openxmlformats.org/officeDocument/2006/relationships/tags" Target="tags/tag1.xml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6" Type="http://schemas.openxmlformats.org/officeDocument/2006/relationships/image" Target="../media/image9.emf"/><Relationship Id="rId7" Type="http://schemas.openxmlformats.org/officeDocument/2006/relationships/image" Target="../media/image10.emf"/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42.emf"/><Relationship Id="rId5" Type="http://schemas.openxmlformats.org/officeDocument/2006/relationships/image" Target="../media/image43.emf"/><Relationship Id="rId6" Type="http://schemas.openxmlformats.org/officeDocument/2006/relationships/image" Target="../media/image44.emf"/><Relationship Id="rId7" Type="http://schemas.openxmlformats.org/officeDocument/2006/relationships/image" Target="../media/image45.emf"/><Relationship Id="rId1" Type="http://schemas.openxmlformats.org/officeDocument/2006/relationships/image" Target="../media/image40.emf"/><Relationship Id="rId2" Type="http://schemas.openxmlformats.org/officeDocument/2006/relationships/image" Target="../media/image4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Relationship Id="rId2" Type="http://schemas.openxmlformats.org/officeDocument/2006/relationships/image" Target="../media/image47.emf"/><Relationship Id="rId3" Type="http://schemas.openxmlformats.org/officeDocument/2006/relationships/image" Target="../media/image48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4" Type="http://schemas.openxmlformats.org/officeDocument/2006/relationships/image" Target="../media/image55.emf"/><Relationship Id="rId5" Type="http://schemas.openxmlformats.org/officeDocument/2006/relationships/image" Target="../media/image56.emf"/><Relationship Id="rId1" Type="http://schemas.openxmlformats.org/officeDocument/2006/relationships/image" Target="../media/image52.emf"/><Relationship Id="rId2" Type="http://schemas.openxmlformats.org/officeDocument/2006/relationships/image" Target="../media/image53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4" Type="http://schemas.openxmlformats.org/officeDocument/2006/relationships/image" Target="../media/image60.emf"/><Relationship Id="rId5" Type="http://schemas.openxmlformats.org/officeDocument/2006/relationships/image" Target="../media/image61.emf"/><Relationship Id="rId6" Type="http://schemas.openxmlformats.org/officeDocument/2006/relationships/image" Target="../media/image62.emf"/><Relationship Id="rId1" Type="http://schemas.openxmlformats.org/officeDocument/2006/relationships/image" Target="../media/image56.emf"/><Relationship Id="rId2" Type="http://schemas.openxmlformats.org/officeDocument/2006/relationships/image" Target="../media/image5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Relationship Id="rId2" Type="http://schemas.openxmlformats.org/officeDocument/2006/relationships/image" Target="../media/image64.emf"/><Relationship Id="rId3" Type="http://schemas.openxmlformats.org/officeDocument/2006/relationships/image" Target="../media/image65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4" Type="http://schemas.openxmlformats.org/officeDocument/2006/relationships/image" Target="../media/image69.emf"/><Relationship Id="rId1" Type="http://schemas.openxmlformats.org/officeDocument/2006/relationships/image" Target="../media/image66.emf"/><Relationship Id="rId2" Type="http://schemas.openxmlformats.org/officeDocument/2006/relationships/image" Target="../media/image67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4" Type="http://schemas.openxmlformats.org/officeDocument/2006/relationships/image" Target="../media/image73.emf"/><Relationship Id="rId5" Type="http://schemas.openxmlformats.org/officeDocument/2006/relationships/image" Target="../media/image74.emf"/><Relationship Id="rId1" Type="http://schemas.openxmlformats.org/officeDocument/2006/relationships/image" Target="../media/image70.emf"/><Relationship Id="rId2" Type="http://schemas.openxmlformats.org/officeDocument/2006/relationships/image" Target="../media/image71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4" Type="http://schemas.openxmlformats.org/officeDocument/2006/relationships/image" Target="../media/image76.emf"/><Relationship Id="rId5" Type="http://schemas.openxmlformats.org/officeDocument/2006/relationships/image" Target="../media/image77.emf"/><Relationship Id="rId6" Type="http://schemas.openxmlformats.org/officeDocument/2006/relationships/image" Target="../media/image78.emf"/><Relationship Id="rId1" Type="http://schemas.openxmlformats.org/officeDocument/2006/relationships/image" Target="../media/image70.emf"/><Relationship Id="rId2" Type="http://schemas.openxmlformats.org/officeDocument/2006/relationships/image" Target="../media/image75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Relationship Id="rId2" Type="http://schemas.openxmlformats.org/officeDocument/2006/relationships/image" Target="../media/image80.emf"/><Relationship Id="rId3" Type="http://schemas.openxmlformats.org/officeDocument/2006/relationships/image" Target="../media/image81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4" Type="http://schemas.openxmlformats.org/officeDocument/2006/relationships/image" Target="../media/image85.emf"/><Relationship Id="rId1" Type="http://schemas.openxmlformats.org/officeDocument/2006/relationships/image" Target="../media/image82.emf"/><Relationship Id="rId2" Type="http://schemas.openxmlformats.org/officeDocument/2006/relationships/image" Target="../media/image8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4" Type="http://schemas.openxmlformats.org/officeDocument/2006/relationships/image" Target="../media/image88.emf"/><Relationship Id="rId5" Type="http://schemas.openxmlformats.org/officeDocument/2006/relationships/image" Target="../media/image89.emf"/><Relationship Id="rId6" Type="http://schemas.openxmlformats.org/officeDocument/2006/relationships/image" Target="../media/image90.emf"/><Relationship Id="rId1" Type="http://schemas.openxmlformats.org/officeDocument/2006/relationships/image" Target="../media/image5.emf"/><Relationship Id="rId2" Type="http://schemas.openxmlformats.org/officeDocument/2006/relationships/image" Target="../media/image86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4" Type="http://schemas.openxmlformats.org/officeDocument/2006/relationships/image" Target="../media/image94.emf"/><Relationship Id="rId5" Type="http://schemas.openxmlformats.org/officeDocument/2006/relationships/image" Target="../media/image95.emf"/><Relationship Id="rId6" Type="http://schemas.openxmlformats.org/officeDocument/2006/relationships/image" Target="../media/image96.emf"/><Relationship Id="rId1" Type="http://schemas.openxmlformats.org/officeDocument/2006/relationships/image" Target="../media/image91.wmf"/><Relationship Id="rId2" Type="http://schemas.openxmlformats.org/officeDocument/2006/relationships/image" Target="../media/image9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emf"/><Relationship Id="rId2" Type="http://schemas.openxmlformats.org/officeDocument/2006/relationships/image" Target="../media/image98.emf"/><Relationship Id="rId3" Type="http://schemas.openxmlformats.org/officeDocument/2006/relationships/image" Target="../media/image99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emf"/><Relationship Id="rId2" Type="http://schemas.openxmlformats.org/officeDocument/2006/relationships/image" Target="../media/image10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emf"/><Relationship Id="rId2" Type="http://schemas.openxmlformats.org/officeDocument/2006/relationships/image" Target="../media/image102.emf"/><Relationship Id="rId3" Type="http://schemas.openxmlformats.org/officeDocument/2006/relationships/image" Target="../media/image105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emf"/><Relationship Id="rId2" Type="http://schemas.openxmlformats.org/officeDocument/2006/relationships/image" Target="../media/image10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emf"/><Relationship Id="rId2" Type="http://schemas.openxmlformats.org/officeDocument/2006/relationships/image" Target="../media/image108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emf"/><Relationship Id="rId2" Type="http://schemas.openxmlformats.org/officeDocument/2006/relationships/image" Target="../media/image111.emf"/><Relationship Id="rId3" Type="http://schemas.openxmlformats.org/officeDocument/2006/relationships/image" Target="../media/image112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3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6" Type="http://schemas.openxmlformats.org/officeDocument/2006/relationships/image" Target="../media/image21.emf"/><Relationship Id="rId1" Type="http://schemas.openxmlformats.org/officeDocument/2006/relationships/image" Target="../media/image16.emf"/><Relationship Id="rId2" Type="http://schemas.openxmlformats.org/officeDocument/2006/relationships/image" Target="../media/image17.e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emf"/><Relationship Id="rId4" Type="http://schemas.openxmlformats.org/officeDocument/2006/relationships/image" Target="../media/image117.emf"/><Relationship Id="rId5" Type="http://schemas.openxmlformats.org/officeDocument/2006/relationships/image" Target="../media/image118.emf"/><Relationship Id="rId6" Type="http://schemas.openxmlformats.org/officeDocument/2006/relationships/image" Target="../media/image119.emf"/><Relationship Id="rId7" Type="http://schemas.openxmlformats.org/officeDocument/2006/relationships/image" Target="../media/image120.emf"/><Relationship Id="rId8" Type="http://schemas.openxmlformats.org/officeDocument/2006/relationships/image" Target="../media/image121.emf"/><Relationship Id="rId1" Type="http://schemas.openxmlformats.org/officeDocument/2006/relationships/image" Target="../media/image114.emf"/><Relationship Id="rId2" Type="http://schemas.openxmlformats.org/officeDocument/2006/relationships/image" Target="../media/image115.e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emf"/><Relationship Id="rId4" Type="http://schemas.openxmlformats.org/officeDocument/2006/relationships/image" Target="../media/image125.emf"/><Relationship Id="rId5" Type="http://schemas.openxmlformats.org/officeDocument/2006/relationships/image" Target="../media/image126.emf"/><Relationship Id="rId6" Type="http://schemas.openxmlformats.org/officeDocument/2006/relationships/image" Target="../media/image127.emf"/><Relationship Id="rId1" Type="http://schemas.openxmlformats.org/officeDocument/2006/relationships/image" Target="../media/image122.emf"/><Relationship Id="rId2" Type="http://schemas.openxmlformats.org/officeDocument/2006/relationships/image" Target="../media/image123.e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emf"/><Relationship Id="rId4" Type="http://schemas.openxmlformats.org/officeDocument/2006/relationships/image" Target="../media/image121.emf"/><Relationship Id="rId5" Type="http://schemas.openxmlformats.org/officeDocument/2006/relationships/image" Target="../media/image131.emf"/><Relationship Id="rId1" Type="http://schemas.openxmlformats.org/officeDocument/2006/relationships/image" Target="../media/image128.emf"/><Relationship Id="rId2" Type="http://schemas.openxmlformats.org/officeDocument/2006/relationships/image" Target="../media/image129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2.emf"/><Relationship Id="rId2" Type="http://schemas.openxmlformats.org/officeDocument/2006/relationships/image" Target="../media/image133.emf"/><Relationship Id="rId3" Type="http://schemas.openxmlformats.org/officeDocument/2006/relationships/image" Target="../media/image13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5" Type="http://schemas.openxmlformats.org/officeDocument/2006/relationships/image" Target="../media/image29.emf"/><Relationship Id="rId1" Type="http://schemas.openxmlformats.org/officeDocument/2006/relationships/image" Target="../media/image25.emf"/><Relationship Id="rId2" Type="http://schemas.openxmlformats.org/officeDocument/2006/relationships/image" Target="../media/image2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Relationship Id="rId2" Type="http://schemas.openxmlformats.org/officeDocument/2006/relationships/image" Target="../media/image32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5" Type="http://schemas.openxmlformats.org/officeDocument/2006/relationships/image" Target="../media/image37.emf"/><Relationship Id="rId1" Type="http://schemas.openxmlformats.org/officeDocument/2006/relationships/image" Target="../media/image33.emf"/><Relationship Id="rId2" Type="http://schemas.openxmlformats.org/officeDocument/2006/relationships/image" Target="../media/image3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757D1AF-2095-9347-935D-289014F4F35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23549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9933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rgbClr val="9933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rgbClr val="9933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rgbClr val="9933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rgbClr val="9933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9933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9933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9933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9933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F62CDD4-E55E-1B49-839C-F6DEADAA8147}" type="slidenum">
              <a:rPr lang="nl-NL" sz="1200">
                <a:solidFill>
                  <a:srgbClr val="000000"/>
                </a:solidFill>
                <a:latin typeface="Times New Roman" charset="0"/>
              </a:rPr>
              <a:pPr eaLnBrk="1" hangingPunct="1"/>
              <a:t>1</a:t>
            </a:fld>
            <a:endParaRPr lang="nl-NL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EAB5CED0-F184-8A46-95C5-0ADFA0BD961F}" type="slidenum">
              <a:rPr lang="nl-NL" sz="1200" smtClean="0">
                <a:solidFill>
                  <a:srgbClr val="000000"/>
                </a:solidFill>
                <a:latin typeface="Arial" charset="0"/>
              </a:rPr>
              <a:pPr eaLnBrk="1" hangingPunct="1">
                <a:defRPr/>
              </a:pPr>
              <a:t>33</a:t>
            </a:fld>
            <a:endParaRPr lang="nl-NL" sz="1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183EBAA6-FA27-B047-89AC-88DE5A9D18C2}" type="slidenum">
              <a:rPr lang="nl-NL" sz="1200" smtClean="0">
                <a:solidFill>
                  <a:srgbClr val="000000"/>
                </a:solidFill>
                <a:latin typeface="Arial" charset="0"/>
              </a:rPr>
              <a:pPr eaLnBrk="1" hangingPunct="1">
                <a:defRPr/>
              </a:pPr>
              <a:t>34</a:t>
            </a:fld>
            <a:endParaRPr lang="nl-NL" sz="1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3CDF8C36-383F-DD4C-83C7-3EEAE365547D}" type="slidenum">
              <a:rPr lang="nl-NL" sz="1200" smtClean="0">
                <a:solidFill>
                  <a:prstClr val="black"/>
                </a:solidFill>
              </a:rPr>
              <a:pPr eaLnBrk="1" hangingPunct="1">
                <a:defRPr/>
              </a:pPr>
              <a:t>35</a:t>
            </a:fld>
            <a:endParaRPr lang="nl-NL" sz="1200" smtClean="0">
              <a:solidFill>
                <a:prstClr val="black"/>
              </a:solidFill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3CDF8C36-383F-DD4C-83C7-3EEAE365547D}" type="slidenum">
              <a:rPr lang="nl-NL" sz="1200" smtClean="0">
                <a:solidFill>
                  <a:prstClr val="black"/>
                </a:solidFill>
              </a:rPr>
              <a:pPr eaLnBrk="1" hangingPunct="1">
                <a:defRPr/>
              </a:pPr>
              <a:t>36</a:t>
            </a:fld>
            <a:endParaRPr lang="nl-NL" sz="1200" smtClean="0">
              <a:solidFill>
                <a:prstClr val="black"/>
              </a:solidFill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3CDF8C36-383F-DD4C-83C7-3EEAE365547D}" type="slidenum">
              <a:rPr lang="nl-NL" sz="1200" smtClean="0">
                <a:solidFill>
                  <a:prstClr val="black"/>
                </a:solidFill>
              </a:rPr>
              <a:pPr eaLnBrk="1" hangingPunct="1">
                <a:defRPr/>
              </a:pPr>
              <a:t>37</a:t>
            </a:fld>
            <a:endParaRPr lang="nl-NL" sz="1200" smtClean="0">
              <a:solidFill>
                <a:prstClr val="black"/>
              </a:solidFill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7C772A81-4AD9-5441-AA64-CD0639059B2A}" type="slidenum">
              <a:rPr lang="nl-NL" sz="1200" smtClean="0">
                <a:solidFill>
                  <a:prstClr val="black"/>
                </a:solidFill>
              </a:rPr>
              <a:pPr eaLnBrk="1" hangingPunct="1">
                <a:defRPr/>
              </a:pPr>
              <a:t>38</a:t>
            </a:fld>
            <a:endParaRPr lang="nl-NL" sz="1200" smtClean="0">
              <a:solidFill>
                <a:prstClr val="black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4530936D-9B51-C240-996F-9389F996FCE3}" type="slidenum">
              <a:rPr lang="nl-NL" sz="1200" smtClean="0">
                <a:solidFill>
                  <a:prstClr val="black"/>
                </a:solidFill>
              </a:rPr>
              <a:pPr eaLnBrk="1" hangingPunct="1">
                <a:defRPr/>
              </a:pPr>
              <a:t>39</a:t>
            </a:fld>
            <a:endParaRPr lang="nl-NL" sz="1200" smtClean="0">
              <a:solidFill>
                <a:prstClr val="black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8EBCF635-D792-B94F-9B96-920E9FFFFFE7}" type="slidenum">
              <a:rPr lang="nl-NL" sz="1200" smtClean="0">
                <a:solidFill>
                  <a:prstClr val="black"/>
                </a:solidFill>
              </a:rPr>
              <a:pPr eaLnBrk="1" hangingPunct="1">
                <a:defRPr/>
              </a:pPr>
              <a:t>40</a:t>
            </a:fld>
            <a:endParaRPr lang="nl-NL" sz="1200" smtClean="0">
              <a:solidFill>
                <a:prstClr val="black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1377D90C-E6E6-E843-AEC2-2E07B1F73201}" type="slidenum">
              <a:rPr lang="nl-NL" sz="1200" smtClean="0">
                <a:solidFill>
                  <a:prstClr val="black"/>
                </a:solidFill>
              </a:rPr>
              <a:pPr eaLnBrk="1" hangingPunct="1">
                <a:defRPr/>
              </a:pPr>
              <a:t>41</a:t>
            </a:fld>
            <a:endParaRPr lang="nl-NL" sz="1200" smtClean="0">
              <a:solidFill>
                <a:prstClr val="black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CFE01523-18FF-3D41-B3AA-BA4556FBCACB}" type="slidenum">
              <a:rPr lang="nl-NL" sz="1200" smtClean="0">
                <a:solidFill>
                  <a:prstClr val="black"/>
                </a:solidFill>
              </a:rPr>
              <a:pPr eaLnBrk="1" hangingPunct="1">
                <a:defRPr/>
              </a:pPr>
              <a:t>3</a:t>
            </a:fld>
            <a:endParaRPr lang="nl-NL" sz="1200" smtClean="0">
              <a:solidFill>
                <a:prstClr val="black"/>
              </a:solidFill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CFE01523-18FF-3D41-B3AA-BA4556FBCACB}" type="slidenum">
              <a:rPr lang="nl-NL" sz="1200" smtClean="0">
                <a:solidFill>
                  <a:prstClr val="black"/>
                </a:solidFill>
              </a:rPr>
              <a:pPr eaLnBrk="1" hangingPunct="1">
                <a:defRPr/>
              </a:pPr>
              <a:t>9</a:t>
            </a:fld>
            <a:endParaRPr lang="nl-NL" sz="1200" smtClean="0">
              <a:solidFill>
                <a:prstClr val="black"/>
              </a:solidFill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CFE01523-18FF-3D41-B3AA-BA4556FBCACB}" type="slidenum">
              <a:rPr lang="nl-NL" sz="1200" smtClean="0">
                <a:solidFill>
                  <a:prstClr val="black"/>
                </a:solidFill>
              </a:rPr>
              <a:pPr eaLnBrk="1" hangingPunct="1">
                <a:defRPr/>
              </a:pPr>
              <a:t>10</a:t>
            </a:fld>
            <a:endParaRPr lang="nl-NL" sz="1200" smtClean="0">
              <a:solidFill>
                <a:prstClr val="black"/>
              </a:solidFill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BCA043E6-27A2-3548-B864-6B4178675779}" type="slidenum">
              <a:rPr lang="nl-NL" sz="1200" smtClean="0">
                <a:solidFill>
                  <a:prstClr val="black"/>
                </a:solidFill>
              </a:rPr>
              <a:pPr eaLnBrk="1" hangingPunct="1">
                <a:defRPr/>
              </a:pPr>
              <a:t>28</a:t>
            </a:fld>
            <a:endParaRPr lang="nl-NL" sz="1200" smtClean="0">
              <a:solidFill>
                <a:prstClr val="black"/>
              </a:solidFill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E585382-A236-8447-A008-6D7992B751D5}" type="slidenum">
              <a:rPr lang="nl-NL" sz="1200" smtClean="0">
                <a:solidFill>
                  <a:srgbClr val="000000"/>
                </a:solidFill>
                <a:latin typeface="Arial" charset="0"/>
              </a:rPr>
              <a:pPr eaLnBrk="1" hangingPunct="1">
                <a:defRPr/>
              </a:pPr>
              <a:t>29</a:t>
            </a:fld>
            <a:endParaRPr lang="nl-NL" sz="1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69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1F8AED16-C88C-8642-9383-C83FD8C36294}" type="slidenum">
              <a:rPr lang="nl-NL" sz="1200" smtClean="0">
                <a:solidFill>
                  <a:srgbClr val="000000"/>
                </a:solidFill>
                <a:latin typeface="Arial" charset="0"/>
              </a:rPr>
              <a:pPr eaLnBrk="1" hangingPunct="1">
                <a:defRPr/>
              </a:pPr>
              <a:t>30</a:t>
            </a:fld>
            <a:endParaRPr lang="nl-NL" sz="1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6209E7D5-AC44-7D44-A87D-A3F949354EA9}" type="slidenum">
              <a:rPr lang="nl-NL" sz="1200" smtClean="0">
                <a:solidFill>
                  <a:srgbClr val="000000"/>
                </a:solidFill>
                <a:latin typeface="Arial" charset="0"/>
              </a:rPr>
              <a:pPr eaLnBrk="1" hangingPunct="1">
                <a:defRPr/>
              </a:pPr>
              <a:t>31</a:t>
            </a:fld>
            <a:endParaRPr lang="nl-NL" sz="1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1294BA4B-7F2E-464D-98B1-324A49B045F0}" type="slidenum">
              <a:rPr lang="nl-NL" sz="1200" smtClean="0">
                <a:solidFill>
                  <a:srgbClr val="000000"/>
                </a:solidFill>
                <a:latin typeface="Arial" charset="0"/>
              </a:rPr>
              <a:pPr eaLnBrk="1" hangingPunct="1">
                <a:defRPr/>
              </a:pPr>
              <a:t>32</a:t>
            </a:fld>
            <a:endParaRPr lang="nl-NL" sz="1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D8D1A-E6D6-564C-84E4-1BBE8C9A496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766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FDF3A-C322-324E-B524-36CFAF61AFC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428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49476-0E41-0A47-A3C6-4BEC1B9F886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6730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  <a:cs typeface="ＭＳ Ｐゴシック" charset="0"/>
              </a:defRPr>
            </a:lvl1pPr>
          </a:lstStyle>
          <a:p>
            <a:pPr>
              <a:defRPr/>
            </a:pPr>
            <a:fld id="{859156C4-87FB-2E47-99A1-ED8070B5EAA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7000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  <a:cs typeface="ＭＳ Ｐゴシック" charset="0"/>
              </a:defRPr>
            </a:lvl1pPr>
          </a:lstStyle>
          <a:p>
            <a:pPr>
              <a:defRPr/>
            </a:pPr>
            <a:fld id="{B190F5E2-D5B8-8842-BE5D-67FABB4241D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2857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  <a:cs typeface="ＭＳ Ｐゴシック" charset="0"/>
              </a:defRPr>
            </a:lvl1pPr>
          </a:lstStyle>
          <a:p>
            <a:pPr>
              <a:defRPr/>
            </a:pPr>
            <a:fld id="{7C21C3E5-C147-0A4D-B5A2-21E4C404DED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6796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  <a:cs typeface="ＭＳ Ｐゴシック" charset="0"/>
              </a:defRPr>
            </a:lvl1pPr>
          </a:lstStyle>
          <a:p>
            <a:pPr>
              <a:defRPr/>
            </a:pPr>
            <a:fld id="{9A1967DD-DDAE-AF49-8524-072212442AB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907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  <a:cs typeface="ＭＳ Ｐゴシック" charset="0"/>
              </a:defRPr>
            </a:lvl1pPr>
          </a:lstStyle>
          <a:p>
            <a:pPr>
              <a:defRPr/>
            </a:pPr>
            <a:fld id="{BBD9EE77-F753-DB45-94C4-8E8D3849097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567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  <a:cs typeface="ＭＳ Ｐゴシック" charset="0"/>
              </a:defRPr>
            </a:lvl1pPr>
          </a:lstStyle>
          <a:p>
            <a:pPr>
              <a:defRPr/>
            </a:pPr>
            <a:fld id="{FA98CC00-C83F-AD4D-8B1F-E903A0B161B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8386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  <a:cs typeface="ＭＳ Ｐゴシック" charset="0"/>
              </a:defRPr>
            </a:lvl1pPr>
          </a:lstStyle>
          <a:p>
            <a:pPr>
              <a:defRPr/>
            </a:pPr>
            <a:fld id="{3D6F141F-DBBC-924A-A1A3-5C0B658699E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33974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  <a:cs typeface="ＭＳ Ｐゴシック" charset="0"/>
              </a:defRPr>
            </a:lvl1pPr>
          </a:lstStyle>
          <a:p>
            <a:pPr>
              <a:defRPr/>
            </a:pPr>
            <a:fld id="{F4401BB2-E35F-7141-B5F3-2384238E7F8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4783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A884D-CE79-EB4F-8CE7-19DE6A19E1D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7560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  <a:cs typeface="ＭＳ Ｐゴシック" charset="0"/>
              </a:defRPr>
            </a:lvl1pPr>
          </a:lstStyle>
          <a:p>
            <a:pPr>
              <a:defRPr/>
            </a:pPr>
            <a:fld id="{8D0968DA-E08A-D244-8788-3E58294871B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77529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  <a:cs typeface="ＭＳ Ｐゴシック" charset="0"/>
              </a:defRPr>
            </a:lvl1pPr>
          </a:lstStyle>
          <a:p>
            <a:pPr>
              <a:defRPr/>
            </a:pPr>
            <a:fld id="{7F395B2D-9D30-4A44-BC3B-3A17FBBD640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00288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  <a:cs typeface="ＭＳ Ｐゴシック" charset="0"/>
              </a:defRPr>
            </a:lvl1pPr>
          </a:lstStyle>
          <a:p>
            <a:pPr>
              <a:defRPr/>
            </a:pPr>
            <a:fld id="{17017095-5881-5C4E-A72D-F987ADE2663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03338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charset="0"/>
              </a:defRPr>
            </a:lvl1pPr>
          </a:lstStyle>
          <a:p>
            <a:pPr>
              <a:defRPr/>
            </a:pPr>
            <a:fld id="{6E0344A8-3B2C-4B42-B625-C2648232619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89811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charset="0"/>
              </a:defRPr>
            </a:lvl1pPr>
          </a:lstStyle>
          <a:p>
            <a:pPr>
              <a:defRPr/>
            </a:pPr>
            <a:fld id="{1A4D63D3-F0A9-524F-BE81-6B4EA570763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70515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charset="0"/>
              </a:defRPr>
            </a:lvl1pPr>
          </a:lstStyle>
          <a:p>
            <a:pPr>
              <a:defRPr/>
            </a:pPr>
            <a:fld id="{AA57ADB7-CA00-6A49-ADCA-B89F89C8B80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95113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charset="0"/>
              </a:defRPr>
            </a:lvl1pPr>
          </a:lstStyle>
          <a:p>
            <a:pPr>
              <a:defRPr/>
            </a:pPr>
            <a:fld id="{503013B4-D74B-B845-8A4F-F36E9571A8D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0283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charset="0"/>
              </a:defRPr>
            </a:lvl1pPr>
          </a:lstStyle>
          <a:p>
            <a:pPr>
              <a:defRPr/>
            </a:pPr>
            <a:fld id="{F437AA95-7D21-984C-A74A-665B44018D3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38379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charset="0"/>
              </a:defRPr>
            </a:lvl1pPr>
          </a:lstStyle>
          <a:p>
            <a:pPr>
              <a:defRPr/>
            </a:pPr>
            <a:fld id="{8459AC66-FF67-1B47-808B-9A145600FB6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08492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charset="0"/>
              </a:defRPr>
            </a:lvl1pPr>
          </a:lstStyle>
          <a:p>
            <a:pPr>
              <a:defRPr/>
            </a:pPr>
            <a:fld id="{43931A85-5B24-3241-833D-A941691E3AD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4207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A2DD0-DBCC-9E4B-A64D-E9C105371E5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62753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charset="0"/>
              </a:defRPr>
            </a:lvl1pPr>
          </a:lstStyle>
          <a:p>
            <a:pPr>
              <a:defRPr/>
            </a:pPr>
            <a:fld id="{3D608C7A-F83B-6746-A360-7FAE6DA2CDB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95112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charset="0"/>
              </a:defRPr>
            </a:lvl1pPr>
          </a:lstStyle>
          <a:p>
            <a:pPr>
              <a:defRPr/>
            </a:pPr>
            <a:fld id="{1CDF922D-0051-7A4F-B83B-D0927E9FE68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86816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charset="0"/>
              </a:defRPr>
            </a:lvl1pPr>
          </a:lstStyle>
          <a:p>
            <a:pPr>
              <a:defRPr/>
            </a:pPr>
            <a:fld id="{3A3248B3-B262-3747-BF6A-AFD605A92DA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55539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charset="0"/>
              </a:defRPr>
            </a:lvl1pPr>
          </a:lstStyle>
          <a:p>
            <a:pPr>
              <a:defRPr/>
            </a:pPr>
            <a:fld id="{7F91B378-1F0A-B645-871C-7CB6B8A160F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39221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charset="0"/>
              </a:defRPr>
            </a:lvl1pPr>
          </a:lstStyle>
          <a:p>
            <a:pPr>
              <a:defRPr/>
            </a:pPr>
            <a:fld id="{C1F4E7D1-FCBF-E04A-ADB6-7860D21CB32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89557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D8D1A-E6D6-564C-84E4-1BBE8C9A496C}" type="slidenum">
              <a:rPr lang="nl-NL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83339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A884D-CE79-EB4F-8CE7-19DE6A19E1D5}" type="slidenum">
              <a:rPr lang="nl-NL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28198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A2DD0-DBCC-9E4B-A64D-E9C105371E56}" type="slidenum">
              <a:rPr lang="nl-NL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63521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B98B1-27AC-914C-9602-9E8780B803CF}" type="slidenum">
              <a:rPr lang="nl-NL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98340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B9FE6-66E9-E045-917E-2F5266EC4E1E}" type="slidenum">
              <a:rPr lang="nl-NL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3454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B98B1-27AC-914C-9602-9E8780B803C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10709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4EE6D-2DFE-7641-930C-08CDBE6FE3C9}" type="slidenum">
              <a:rPr lang="nl-NL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15796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637B0-3CA7-F04B-AF0A-E199197F7DBE}" type="slidenum">
              <a:rPr lang="nl-NL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14142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FB866-FD8C-1D41-BB61-AD2D4979F709}" type="slidenum">
              <a:rPr lang="nl-NL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122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363CD-0C2D-C64C-B69E-F2409B5724F3}" type="slidenum">
              <a:rPr lang="nl-NL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56675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FDF3A-C322-324E-B524-36CFAF61AFCD}" type="slidenum">
              <a:rPr lang="nl-NL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68972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49476-0E41-0A47-A3C6-4BEC1B9F886D}" type="slidenum">
              <a:rPr lang="nl-NL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77066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latin typeface="Arial"/>
              <a:ea typeface="Arial"/>
              <a:cs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latin typeface="Arial"/>
              <a:ea typeface="Arial"/>
              <a:cs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E4B32-9611-EA4E-8A97-F42A08A237F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325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B9FE6-66E9-E045-917E-2F5266EC4E1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2880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4EE6D-2DFE-7641-930C-08CDBE6FE3C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3870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637B0-3CA7-F04B-AF0A-E199197F7DB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5679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FB866-FD8C-1D41-BB61-AD2D4979F70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4841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363CD-0C2D-C64C-B69E-F2409B5724F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4873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737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737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73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8C48241D-028B-AC4A-9384-9489FBF7D93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737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Arial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737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73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B93ED8B-BAA5-BD42-BAF2-78B63128C06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Arial" pitchFamily="-11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Arial" pitchFamily="-11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Arial" pitchFamily="-11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Arial" pitchFamily="-11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Arial" pitchFamily="-112" charset="0"/>
          <a:cs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Arial" pitchFamily="-112" charset="0"/>
          <a:cs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Arial" pitchFamily="-112" charset="0"/>
          <a:cs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Arial" pitchFamily="-112" charset="0"/>
          <a:cs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 om het opmaakprofiel te bewerken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 om de opmaakprofielen van de modeltekst te bewerken</a:t>
            </a:r>
          </a:p>
          <a:p>
            <a:pPr lvl="1"/>
            <a:r>
              <a:rPr lang="en-GB"/>
              <a:t>Tweede niveau</a:t>
            </a:r>
          </a:p>
          <a:p>
            <a:pPr lvl="2"/>
            <a:r>
              <a:rPr lang="en-GB"/>
              <a:t>Derde niveau</a:t>
            </a:r>
          </a:p>
          <a:p>
            <a:pPr lvl="3"/>
            <a:r>
              <a:rPr lang="en-GB"/>
              <a:t>Vierde niveau</a:t>
            </a:r>
          </a:p>
          <a:p>
            <a:pPr lvl="4"/>
            <a:r>
              <a:rPr lang="en-GB"/>
              <a:t>Vijfde niveau</a:t>
            </a:r>
          </a:p>
        </p:txBody>
      </p:sp>
      <p:sp>
        <p:nvSpPr>
          <p:cNvPr id="2820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i="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20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20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8EC6B26-FD93-F048-980D-175158CDF8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233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Arial" pitchFamily="-11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Arial" pitchFamily="-11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Arial" pitchFamily="-11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Arial" pitchFamily="-11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Arial" pitchFamily="-112" charset="0"/>
          <a:cs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Arial" pitchFamily="-112" charset="0"/>
          <a:cs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Arial" pitchFamily="-112" charset="0"/>
          <a:cs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Arial" pitchFamily="-112" charset="0"/>
          <a:cs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737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Arial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737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73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CDDF67-F290-9C44-A41E-5283F646827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1372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Arial" pitchFamily="-11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Arial" pitchFamily="-11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Arial" pitchFamily="-11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Arial" pitchFamily="-11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Arial" pitchFamily="-112" charset="0"/>
          <a:cs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Arial" pitchFamily="-112" charset="0"/>
          <a:cs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Arial" pitchFamily="-112" charset="0"/>
          <a:cs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Arial" pitchFamily="-112" charset="0"/>
          <a:cs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737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37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3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8C48241D-028B-AC4A-9384-9489FBF7D935}" type="slidenum">
              <a:rPr lang="nl-NL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1203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371" tIns="45187" rIns="90371" bIns="451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371" tIns="45187" rIns="90371" bIns="451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1989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71" tIns="45187" rIns="90371" bIns="45187" numCol="1" anchor="t" anchorCtr="0" compatLnSpc="1">
            <a:prstTxWarp prst="textNoShape">
              <a:avLst/>
            </a:prstTxWarp>
          </a:bodyPr>
          <a:lstStyle>
            <a:lvl1pPr>
              <a:defRPr sz="1500" i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endParaRPr lang="nl-NL">
              <a:latin typeface="Arial"/>
              <a:ea typeface="Arial"/>
              <a:cs typeface="Arial"/>
            </a:endParaRPr>
          </a:p>
        </p:txBody>
      </p:sp>
      <p:sp>
        <p:nvSpPr>
          <p:cNvPr id="31989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71" tIns="45187" rIns="90371" bIns="45187" numCol="1" anchor="t" anchorCtr="0" compatLnSpc="1">
            <a:prstTxWarp prst="textNoShape">
              <a:avLst/>
            </a:prstTxWarp>
          </a:bodyPr>
          <a:lstStyle>
            <a:lvl1pPr algn="ctr">
              <a:defRPr sz="1500" i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>
              <a:latin typeface="Arial"/>
              <a:ea typeface="Arial"/>
              <a:cs typeface="Arial"/>
            </a:endParaRPr>
          </a:p>
        </p:txBody>
      </p:sp>
      <p:sp>
        <p:nvSpPr>
          <p:cNvPr id="31989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71" tIns="45187" rIns="90371" bIns="45187" numCol="1" anchor="t" anchorCtr="0" compatLnSpc="1">
            <a:prstTxWarp prst="textNoShape">
              <a:avLst/>
            </a:prstTxWarp>
          </a:bodyPr>
          <a:lstStyle>
            <a:lvl1pPr algn="r">
              <a:defRPr sz="15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97F9F474-96A5-8A4A-A7BC-E01163B65959}" type="slidenum">
              <a:rPr lang="nl-NL">
                <a:latin typeface="Arial" charset="0"/>
              </a:rPr>
              <a:pPr>
                <a:defRPr/>
              </a:pPr>
              <a:t>‹#›</a:t>
            </a:fld>
            <a:endParaRPr lang="nl-NL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840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Arial" pitchFamily="-11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Arial" pitchFamily="-11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Arial" pitchFamily="-11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Arial" pitchFamily="-112" charset="0"/>
        </a:defRPr>
      </a:lvl5pPr>
      <a:lvl6pPr marL="45184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Arial" pitchFamily="-112" charset="0"/>
          <a:cs typeface="Arial" pitchFamily="-112" charset="0"/>
        </a:defRPr>
      </a:lvl6pPr>
      <a:lvl7pPr marL="90361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Arial" pitchFamily="-112" charset="0"/>
          <a:cs typeface="Arial" pitchFamily="-112" charset="0"/>
        </a:defRPr>
      </a:lvl7pPr>
      <a:lvl8pPr marL="135540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Arial" pitchFamily="-112" charset="0"/>
          <a:cs typeface="Arial" pitchFamily="-112" charset="0"/>
        </a:defRPr>
      </a:lvl8pPr>
      <a:lvl9pPr marL="180720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Arial" pitchFamily="-112" charset="0"/>
          <a:cs typeface="Arial" pitchFamily="-112" charset="0"/>
        </a:defRPr>
      </a:lvl9pPr>
    </p:titleStyle>
    <p:bodyStyle>
      <a:lvl1pPr marL="338138" indent="-338138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33425" indent="-28098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28713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581150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32000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484915" indent="-22590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36713" indent="-22590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388517" indent="-22590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40314" indent="-22590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184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1843" algn="l" defTabSz="45184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03616" algn="l" defTabSz="45184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55402" algn="l" defTabSz="45184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07207" algn="l" defTabSz="45184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59011" algn="l" defTabSz="45184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10810" algn="l" defTabSz="45184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62614" algn="l" defTabSz="45184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14412" algn="l" defTabSz="45184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gif"/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20.bin"/><Relationship Id="rId5" Type="http://schemas.openxmlformats.org/officeDocument/2006/relationships/image" Target="../media/image23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24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5.bin"/><Relationship Id="rId12" Type="http://schemas.openxmlformats.org/officeDocument/2006/relationships/image" Target="../media/image28.emf"/><Relationship Id="rId13" Type="http://schemas.openxmlformats.org/officeDocument/2006/relationships/oleObject" Target="../embeddings/oleObject26.bin"/><Relationship Id="rId14" Type="http://schemas.openxmlformats.org/officeDocument/2006/relationships/image" Target="../media/image29.emf"/><Relationship Id="rId15" Type="http://schemas.openxmlformats.org/officeDocument/2006/relationships/oleObject" Target="../embeddings/oleObject27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0.xml"/><Relationship Id="rId3" Type="http://schemas.openxmlformats.org/officeDocument/2006/relationships/oleObject" Target="../embeddings/oleObject22.bin"/><Relationship Id="rId4" Type="http://schemas.openxmlformats.org/officeDocument/2006/relationships/image" Target="../media/image25.e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26.emf"/><Relationship Id="rId7" Type="http://schemas.openxmlformats.org/officeDocument/2006/relationships/image" Target="../media/image30.jpeg"/><Relationship Id="rId8" Type="http://schemas.microsoft.com/office/2007/relationships/hdphoto" Target="../media/hdphoto1.wdp"/><Relationship Id="rId9" Type="http://schemas.openxmlformats.org/officeDocument/2006/relationships/oleObject" Target="../embeddings/oleObject24.bin"/><Relationship Id="rId10" Type="http://schemas.openxmlformats.org/officeDocument/2006/relationships/image" Target="../media/image2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4" Type="http://schemas.openxmlformats.org/officeDocument/2006/relationships/image" Target="../media/image31.emf"/><Relationship Id="rId5" Type="http://schemas.openxmlformats.org/officeDocument/2006/relationships/oleObject" Target="../embeddings/oleObject29.bin"/><Relationship Id="rId6" Type="http://schemas.openxmlformats.org/officeDocument/2006/relationships/image" Target="../media/image32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9.png"/><Relationship Id="rId12" Type="http://schemas.openxmlformats.org/officeDocument/2006/relationships/oleObject" Target="../embeddings/oleObject33.bin"/><Relationship Id="rId13" Type="http://schemas.openxmlformats.org/officeDocument/2006/relationships/image" Target="../media/image36.emf"/><Relationship Id="rId14" Type="http://schemas.openxmlformats.org/officeDocument/2006/relationships/oleObject" Target="../embeddings/oleObject34.bin"/><Relationship Id="rId15" Type="http://schemas.openxmlformats.org/officeDocument/2006/relationships/image" Target="../media/image37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38.jpeg"/><Relationship Id="rId4" Type="http://schemas.microsoft.com/office/2007/relationships/hdphoto" Target="../media/hdphoto2.wdp"/><Relationship Id="rId5" Type="http://schemas.openxmlformats.org/officeDocument/2006/relationships/oleObject" Target="../embeddings/oleObject30.bin"/><Relationship Id="rId6" Type="http://schemas.openxmlformats.org/officeDocument/2006/relationships/image" Target="../media/image33.emf"/><Relationship Id="rId7" Type="http://schemas.openxmlformats.org/officeDocument/2006/relationships/oleObject" Target="../embeddings/oleObject31.bin"/><Relationship Id="rId8" Type="http://schemas.openxmlformats.org/officeDocument/2006/relationships/image" Target="../media/image34.emf"/><Relationship Id="rId9" Type="http://schemas.openxmlformats.org/officeDocument/2006/relationships/oleObject" Target="../embeddings/oleObject32.bin"/><Relationship Id="rId10" Type="http://schemas.openxmlformats.org/officeDocument/2006/relationships/image" Target="../media/image35.emf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8.bin"/><Relationship Id="rId12" Type="http://schemas.openxmlformats.org/officeDocument/2006/relationships/image" Target="../media/image42.emf"/><Relationship Id="rId13" Type="http://schemas.openxmlformats.org/officeDocument/2006/relationships/oleObject" Target="../embeddings/oleObject39.bin"/><Relationship Id="rId14" Type="http://schemas.openxmlformats.org/officeDocument/2006/relationships/image" Target="../media/image43.emf"/><Relationship Id="rId15" Type="http://schemas.openxmlformats.org/officeDocument/2006/relationships/oleObject" Target="../embeddings/oleObject40.bin"/><Relationship Id="rId16" Type="http://schemas.openxmlformats.org/officeDocument/2006/relationships/image" Target="../media/image44.emf"/><Relationship Id="rId17" Type="http://schemas.openxmlformats.org/officeDocument/2006/relationships/oleObject" Target="../embeddings/oleObject41.bin"/><Relationship Id="rId18" Type="http://schemas.openxmlformats.org/officeDocument/2006/relationships/image" Target="../media/image45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0.xml"/><Relationship Id="rId3" Type="http://schemas.openxmlformats.org/officeDocument/2006/relationships/oleObject" Target="../embeddings/oleObject35.bin"/><Relationship Id="rId4" Type="http://schemas.openxmlformats.org/officeDocument/2006/relationships/image" Target="../media/image40.emf"/><Relationship Id="rId5" Type="http://schemas.openxmlformats.org/officeDocument/2006/relationships/oleObject" Target="../embeddings/oleObject36.bin"/><Relationship Id="rId6" Type="http://schemas.openxmlformats.org/officeDocument/2006/relationships/image" Target="../media/image41.emf"/><Relationship Id="rId7" Type="http://schemas.openxmlformats.org/officeDocument/2006/relationships/image" Target="../media/image30.jpeg"/><Relationship Id="rId8" Type="http://schemas.microsoft.com/office/2007/relationships/hdphoto" Target="../media/hdphoto1.wdp"/><Relationship Id="rId9" Type="http://schemas.openxmlformats.org/officeDocument/2006/relationships/oleObject" Target="../embeddings/oleObject37.bin"/><Relationship Id="rId10" Type="http://schemas.openxmlformats.org/officeDocument/2006/relationships/image" Target="../media/image2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4" Type="http://schemas.openxmlformats.org/officeDocument/2006/relationships/image" Target="../media/image46.emf"/><Relationship Id="rId5" Type="http://schemas.openxmlformats.org/officeDocument/2006/relationships/oleObject" Target="../embeddings/oleObject43.bin"/><Relationship Id="rId6" Type="http://schemas.openxmlformats.org/officeDocument/2006/relationships/image" Target="../media/image47.emf"/><Relationship Id="rId7" Type="http://schemas.openxmlformats.org/officeDocument/2006/relationships/oleObject" Target="../embeddings/oleObject44.bin"/><Relationship Id="rId8" Type="http://schemas.openxmlformats.org/officeDocument/2006/relationships/image" Target="../media/image48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1.jpeg"/><Relationship Id="rId3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8.bin"/><Relationship Id="rId12" Type="http://schemas.openxmlformats.org/officeDocument/2006/relationships/image" Target="../media/image55.emf"/><Relationship Id="rId13" Type="http://schemas.openxmlformats.org/officeDocument/2006/relationships/oleObject" Target="../embeddings/oleObject49.bin"/><Relationship Id="rId14" Type="http://schemas.openxmlformats.org/officeDocument/2006/relationships/image" Target="../media/image56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18.xml"/><Relationship Id="rId3" Type="http://schemas.openxmlformats.org/officeDocument/2006/relationships/oleObject" Target="../embeddings/oleObject45.bin"/><Relationship Id="rId4" Type="http://schemas.openxmlformats.org/officeDocument/2006/relationships/image" Target="../media/image52.emf"/><Relationship Id="rId5" Type="http://schemas.openxmlformats.org/officeDocument/2006/relationships/image" Target="../media/image57.jpeg"/><Relationship Id="rId6" Type="http://schemas.microsoft.com/office/2007/relationships/hdphoto" Target="../media/hdphoto1.wdp"/><Relationship Id="rId7" Type="http://schemas.openxmlformats.org/officeDocument/2006/relationships/oleObject" Target="../embeddings/oleObject46.bin"/><Relationship Id="rId8" Type="http://schemas.openxmlformats.org/officeDocument/2006/relationships/image" Target="../media/image53.emf"/><Relationship Id="rId9" Type="http://schemas.openxmlformats.org/officeDocument/2006/relationships/oleObject" Target="../embeddings/oleObject47.bin"/><Relationship Id="rId10" Type="http://schemas.openxmlformats.org/officeDocument/2006/relationships/image" Target="../media/image54.emf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3.bin"/><Relationship Id="rId12" Type="http://schemas.openxmlformats.org/officeDocument/2006/relationships/image" Target="../media/image60.emf"/><Relationship Id="rId13" Type="http://schemas.openxmlformats.org/officeDocument/2006/relationships/oleObject" Target="../embeddings/oleObject54.bin"/><Relationship Id="rId14" Type="http://schemas.openxmlformats.org/officeDocument/2006/relationships/image" Target="../media/image61.emf"/><Relationship Id="rId15" Type="http://schemas.openxmlformats.org/officeDocument/2006/relationships/oleObject" Target="../embeddings/oleObject55.bin"/><Relationship Id="rId16" Type="http://schemas.openxmlformats.org/officeDocument/2006/relationships/image" Target="../media/image62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18.xml"/><Relationship Id="rId3" Type="http://schemas.openxmlformats.org/officeDocument/2006/relationships/oleObject" Target="../embeddings/oleObject50.bin"/><Relationship Id="rId4" Type="http://schemas.openxmlformats.org/officeDocument/2006/relationships/image" Target="../media/image56.emf"/><Relationship Id="rId5" Type="http://schemas.openxmlformats.org/officeDocument/2006/relationships/image" Target="../media/image57.jpeg"/><Relationship Id="rId6" Type="http://schemas.microsoft.com/office/2007/relationships/hdphoto" Target="../media/hdphoto1.wdp"/><Relationship Id="rId7" Type="http://schemas.openxmlformats.org/officeDocument/2006/relationships/oleObject" Target="../embeddings/oleObject51.bin"/><Relationship Id="rId8" Type="http://schemas.openxmlformats.org/officeDocument/2006/relationships/image" Target="../media/image58.emf"/><Relationship Id="rId9" Type="http://schemas.openxmlformats.org/officeDocument/2006/relationships/oleObject" Target="../embeddings/oleObject52.bin"/><Relationship Id="rId10" Type="http://schemas.openxmlformats.org/officeDocument/2006/relationships/image" Target="../media/image5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4" Type="http://schemas.openxmlformats.org/officeDocument/2006/relationships/image" Target="../media/image63.emf"/><Relationship Id="rId5" Type="http://schemas.openxmlformats.org/officeDocument/2006/relationships/oleObject" Target="../embeddings/oleObject57.bin"/><Relationship Id="rId6" Type="http://schemas.openxmlformats.org/officeDocument/2006/relationships/image" Target="../media/image64.emf"/><Relationship Id="rId7" Type="http://schemas.openxmlformats.org/officeDocument/2006/relationships/oleObject" Target="../embeddings/oleObject58.bin"/><Relationship Id="rId8" Type="http://schemas.openxmlformats.org/officeDocument/2006/relationships/image" Target="../media/image65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4" Type="http://schemas.openxmlformats.org/officeDocument/2006/relationships/image" Target="../media/image66.emf"/><Relationship Id="rId5" Type="http://schemas.openxmlformats.org/officeDocument/2006/relationships/oleObject" Target="../embeddings/oleObject60.bin"/><Relationship Id="rId6" Type="http://schemas.openxmlformats.org/officeDocument/2006/relationships/image" Target="../media/image67.emf"/><Relationship Id="rId7" Type="http://schemas.openxmlformats.org/officeDocument/2006/relationships/oleObject" Target="../embeddings/oleObject61.bin"/><Relationship Id="rId8" Type="http://schemas.openxmlformats.org/officeDocument/2006/relationships/image" Target="../media/image68.emf"/><Relationship Id="rId9" Type="http://schemas.openxmlformats.org/officeDocument/2006/relationships/oleObject" Target="../embeddings/oleObject62.bin"/><Relationship Id="rId10" Type="http://schemas.openxmlformats.org/officeDocument/2006/relationships/image" Target="../media/image69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3.emf"/><Relationship Id="rId12" Type="http://schemas.openxmlformats.org/officeDocument/2006/relationships/oleObject" Target="../embeddings/oleObject68.bin"/><Relationship Id="rId13" Type="http://schemas.openxmlformats.org/officeDocument/2006/relationships/oleObject" Target="../embeddings/oleObject69.bin"/><Relationship Id="rId14" Type="http://schemas.openxmlformats.org/officeDocument/2006/relationships/oleObject" Target="../embeddings/oleObject70.bin"/><Relationship Id="rId15" Type="http://schemas.openxmlformats.org/officeDocument/2006/relationships/oleObject" Target="../embeddings/oleObject71.bin"/><Relationship Id="rId16" Type="http://schemas.openxmlformats.org/officeDocument/2006/relationships/oleObject" Target="../embeddings/oleObject72.bin"/><Relationship Id="rId17" Type="http://schemas.openxmlformats.org/officeDocument/2006/relationships/oleObject" Target="../embeddings/oleObject73.bin"/><Relationship Id="rId18" Type="http://schemas.openxmlformats.org/officeDocument/2006/relationships/image" Target="../media/image74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18.xml"/><Relationship Id="rId3" Type="http://schemas.openxmlformats.org/officeDocument/2006/relationships/oleObject" Target="../embeddings/oleObject63.bin"/><Relationship Id="rId4" Type="http://schemas.openxmlformats.org/officeDocument/2006/relationships/image" Target="../media/image70.emf"/><Relationship Id="rId5" Type="http://schemas.openxmlformats.org/officeDocument/2006/relationships/oleObject" Target="../embeddings/oleObject64.bin"/><Relationship Id="rId6" Type="http://schemas.openxmlformats.org/officeDocument/2006/relationships/oleObject" Target="../embeddings/oleObject65.bin"/><Relationship Id="rId7" Type="http://schemas.openxmlformats.org/officeDocument/2006/relationships/image" Target="../media/image71.emf"/><Relationship Id="rId8" Type="http://schemas.openxmlformats.org/officeDocument/2006/relationships/oleObject" Target="../embeddings/oleObject66.bin"/><Relationship Id="rId9" Type="http://schemas.openxmlformats.org/officeDocument/2006/relationships/image" Target="../media/image72.emf"/><Relationship Id="rId10" Type="http://schemas.openxmlformats.org/officeDocument/2006/relationships/oleObject" Target="../embeddings/oleObject67.bin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72.emf"/><Relationship Id="rId20" Type="http://schemas.openxmlformats.org/officeDocument/2006/relationships/oleObject" Target="../embeddings/oleObject86.bin"/><Relationship Id="rId21" Type="http://schemas.openxmlformats.org/officeDocument/2006/relationships/image" Target="../media/image78.emf"/><Relationship Id="rId10" Type="http://schemas.openxmlformats.org/officeDocument/2006/relationships/oleObject" Target="../embeddings/oleObject78.bin"/><Relationship Id="rId11" Type="http://schemas.openxmlformats.org/officeDocument/2006/relationships/image" Target="../media/image76.emf"/><Relationship Id="rId12" Type="http://schemas.openxmlformats.org/officeDocument/2006/relationships/oleObject" Target="../embeddings/oleObject79.bin"/><Relationship Id="rId13" Type="http://schemas.openxmlformats.org/officeDocument/2006/relationships/image" Target="../media/image77.emf"/><Relationship Id="rId14" Type="http://schemas.openxmlformats.org/officeDocument/2006/relationships/oleObject" Target="../embeddings/oleObject80.bin"/><Relationship Id="rId15" Type="http://schemas.openxmlformats.org/officeDocument/2006/relationships/oleObject" Target="../embeddings/oleObject81.bin"/><Relationship Id="rId16" Type="http://schemas.openxmlformats.org/officeDocument/2006/relationships/oleObject" Target="../embeddings/oleObject82.bin"/><Relationship Id="rId17" Type="http://schemas.openxmlformats.org/officeDocument/2006/relationships/oleObject" Target="../embeddings/oleObject83.bin"/><Relationship Id="rId18" Type="http://schemas.openxmlformats.org/officeDocument/2006/relationships/oleObject" Target="../embeddings/oleObject84.bin"/><Relationship Id="rId19" Type="http://schemas.openxmlformats.org/officeDocument/2006/relationships/oleObject" Target="../embeddings/oleObject85.bin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18.xml"/><Relationship Id="rId3" Type="http://schemas.openxmlformats.org/officeDocument/2006/relationships/oleObject" Target="../embeddings/oleObject74.bin"/><Relationship Id="rId4" Type="http://schemas.openxmlformats.org/officeDocument/2006/relationships/image" Target="../media/image70.emf"/><Relationship Id="rId5" Type="http://schemas.openxmlformats.org/officeDocument/2006/relationships/oleObject" Target="../embeddings/oleObject75.bin"/><Relationship Id="rId6" Type="http://schemas.openxmlformats.org/officeDocument/2006/relationships/oleObject" Target="../embeddings/oleObject76.bin"/><Relationship Id="rId7" Type="http://schemas.openxmlformats.org/officeDocument/2006/relationships/image" Target="../media/image75.emf"/><Relationship Id="rId8" Type="http://schemas.openxmlformats.org/officeDocument/2006/relationships/oleObject" Target="../embeddings/oleObject77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4" Type="http://schemas.openxmlformats.org/officeDocument/2006/relationships/image" Target="../media/image79.emf"/><Relationship Id="rId5" Type="http://schemas.openxmlformats.org/officeDocument/2006/relationships/oleObject" Target="../embeddings/oleObject88.bin"/><Relationship Id="rId6" Type="http://schemas.openxmlformats.org/officeDocument/2006/relationships/image" Target="../media/image80.emf"/><Relationship Id="rId7" Type="http://schemas.openxmlformats.org/officeDocument/2006/relationships/oleObject" Target="../embeddings/oleObject89.bin"/><Relationship Id="rId8" Type="http://schemas.openxmlformats.org/officeDocument/2006/relationships/image" Target="../media/image81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0.bin"/><Relationship Id="rId4" Type="http://schemas.openxmlformats.org/officeDocument/2006/relationships/image" Target="../media/image82.emf"/><Relationship Id="rId5" Type="http://schemas.openxmlformats.org/officeDocument/2006/relationships/oleObject" Target="../embeddings/oleObject91.bin"/><Relationship Id="rId6" Type="http://schemas.openxmlformats.org/officeDocument/2006/relationships/image" Target="../media/image83.emf"/><Relationship Id="rId7" Type="http://schemas.openxmlformats.org/officeDocument/2006/relationships/oleObject" Target="../embeddings/oleObject92.bin"/><Relationship Id="rId8" Type="http://schemas.openxmlformats.org/officeDocument/2006/relationships/image" Target="../media/image84.emf"/><Relationship Id="rId9" Type="http://schemas.openxmlformats.org/officeDocument/2006/relationships/oleObject" Target="../embeddings/oleObject93.bin"/><Relationship Id="rId10" Type="http://schemas.openxmlformats.org/officeDocument/2006/relationships/image" Target="../media/image85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8.emf"/><Relationship Id="rId12" Type="http://schemas.openxmlformats.org/officeDocument/2006/relationships/oleObject" Target="../embeddings/oleObject98.bin"/><Relationship Id="rId13" Type="http://schemas.openxmlformats.org/officeDocument/2006/relationships/image" Target="../media/image89.emf"/><Relationship Id="rId14" Type="http://schemas.openxmlformats.org/officeDocument/2006/relationships/oleObject" Target="../embeddings/oleObject99.bin"/><Relationship Id="rId15" Type="http://schemas.openxmlformats.org/officeDocument/2006/relationships/image" Target="../media/image90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18.xml"/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94.bin"/><Relationship Id="rId5" Type="http://schemas.openxmlformats.org/officeDocument/2006/relationships/image" Target="../media/image5.emf"/><Relationship Id="rId6" Type="http://schemas.openxmlformats.org/officeDocument/2006/relationships/oleObject" Target="../embeddings/oleObject95.bin"/><Relationship Id="rId7" Type="http://schemas.openxmlformats.org/officeDocument/2006/relationships/image" Target="../media/image86.emf"/><Relationship Id="rId8" Type="http://schemas.openxmlformats.org/officeDocument/2006/relationships/oleObject" Target="../embeddings/oleObject96.bin"/><Relationship Id="rId9" Type="http://schemas.openxmlformats.org/officeDocument/2006/relationships/image" Target="../media/image87.emf"/><Relationship Id="rId10" Type="http://schemas.openxmlformats.org/officeDocument/2006/relationships/oleObject" Target="../embeddings/oleObject97.bin"/></Relationships>
</file>

<file path=ppt/slides/_rels/slide2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4.emf"/><Relationship Id="rId12" Type="http://schemas.openxmlformats.org/officeDocument/2006/relationships/oleObject" Target="../embeddings/oleObject104.bin"/><Relationship Id="rId13" Type="http://schemas.openxmlformats.org/officeDocument/2006/relationships/image" Target="../media/image95.emf"/><Relationship Id="rId14" Type="http://schemas.openxmlformats.org/officeDocument/2006/relationships/oleObject" Target="../embeddings/oleObject105.bin"/><Relationship Id="rId15" Type="http://schemas.openxmlformats.org/officeDocument/2006/relationships/image" Target="../media/image96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3.xml"/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00.bin"/><Relationship Id="rId5" Type="http://schemas.openxmlformats.org/officeDocument/2006/relationships/image" Target="../media/image91.wmf"/><Relationship Id="rId6" Type="http://schemas.openxmlformats.org/officeDocument/2006/relationships/oleObject" Target="../embeddings/oleObject101.bin"/><Relationship Id="rId7" Type="http://schemas.openxmlformats.org/officeDocument/2006/relationships/image" Target="../media/image92.emf"/><Relationship Id="rId8" Type="http://schemas.openxmlformats.org/officeDocument/2006/relationships/oleObject" Target="../embeddings/oleObject102.bin"/><Relationship Id="rId9" Type="http://schemas.openxmlformats.org/officeDocument/2006/relationships/image" Target="../media/image93.emf"/><Relationship Id="rId10" Type="http://schemas.openxmlformats.org/officeDocument/2006/relationships/oleObject" Target="../embeddings/oleObject103.bin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e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8.emf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9.emf"/><Relationship Id="rId16" Type="http://schemas.openxmlformats.org/officeDocument/2006/relationships/oleObject" Target="../embeddings/oleObject7.bin"/><Relationship Id="rId17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8.xml"/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5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6.emf"/><Relationship Id="rId10" Type="http://schemas.openxmlformats.org/officeDocument/2006/relationships/oleObject" Target="../embeddings/oleObject4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106.bin"/><Relationship Id="rId5" Type="http://schemas.openxmlformats.org/officeDocument/2006/relationships/image" Target="../media/image97.emf"/><Relationship Id="rId6" Type="http://schemas.openxmlformats.org/officeDocument/2006/relationships/oleObject" Target="../embeddings/oleObject107.bin"/><Relationship Id="rId7" Type="http://schemas.openxmlformats.org/officeDocument/2006/relationships/image" Target="../media/image98.emf"/><Relationship Id="rId8" Type="http://schemas.openxmlformats.org/officeDocument/2006/relationships/image" Target="../media/image100.png"/><Relationship Id="rId9" Type="http://schemas.openxmlformats.org/officeDocument/2006/relationships/oleObject" Target="../embeddings/oleObject108.bin"/><Relationship Id="rId10" Type="http://schemas.openxmlformats.org/officeDocument/2006/relationships/image" Target="../media/image99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109.bin"/><Relationship Id="rId5" Type="http://schemas.openxmlformats.org/officeDocument/2006/relationships/image" Target="../media/image101.emf"/><Relationship Id="rId6" Type="http://schemas.openxmlformats.org/officeDocument/2006/relationships/oleObject" Target="../embeddings/oleObject110.bin"/><Relationship Id="rId7" Type="http://schemas.openxmlformats.org/officeDocument/2006/relationships/image" Target="../media/image102.emf"/><Relationship Id="rId8" Type="http://schemas.openxmlformats.org/officeDocument/2006/relationships/image" Target="../media/image103.png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111.bin"/><Relationship Id="rId5" Type="http://schemas.openxmlformats.org/officeDocument/2006/relationships/image" Target="../media/image104.emf"/><Relationship Id="rId6" Type="http://schemas.openxmlformats.org/officeDocument/2006/relationships/oleObject" Target="../embeddings/oleObject112.bin"/><Relationship Id="rId7" Type="http://schemas.openxmlformats.org/officeDocument/2006/relationships/image" Target="../media/image102.emf"/><Relationship Id="rId8" Type="http://schemas.openxmlformats.org/officeDocument/2006/relationships/oleObject" Target="../embeddings/oleObject113.bin"/><Relationship Id="rId9" Type="http://schemas.openxmlformats.org/officeDocument/2006/relationships/image" Target="../media/image105.emf"/><Relationship Id="rId10" Type="http://schemas.openxmlformats.org/officeDocument/2006/relationships/image" Target="../media/image103.png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114.bin"/><Relationship Id="rId5" Type="http://schemas.openxmlformats.org/officeDocument/2006/relationships/image" Target="../media/image106.emf"/><Relationship Id="rId6" Type="http://schemas.openxmlformats.org/officeDocument/2006/relationships/oleObject" Target="../embeddings/oleObject115.bin"/><Relationship Id="rId7" Type="http://schemas.openxmlformats.org/officeDocument/2006/relationships/image" Target="../media/image102.emf"/><Relationship Id="rId8" Type="http://schemas.openxmlformats.org/officeDocument/2006/relationships/image" Target="../media/image103.png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116.bin"/><Relationship Id="rId5" Type="http://schemas.openxmlformats.org/officeDocument/2006/relationships/image" Target="../media/image102.emf"/><Relationship Id="rId6" Type="http://schemas.openxmlformats.org/officeDocument/2006/relationships/image" Target="../media/image103.png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117.bin"/><Relationship Id="rId5" Type="http://schemas.openxmlformats.org/officeDocument/2006/relationships/image" Target="../media/image107.emf"/><Relationship Id="rId6" Type="http://schemas.openxmlformats.org/officeDocument/2006/relationships/image" Target="../media/image109.jpeg"/><Relationship Id="rId7" Type="http://schemas.openxmlformats.org/officeDocument/2006/relationships/oleObject" Target="../embeddings/oleObject118.bin"/><Relationship Id="rId8" Type="http://schemas.openxmlformats.org/officeDocument/2006/relationships/image" Target="../media/image108.e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119.bin"/><Relationship Id="rId5" Type="http://schemas.openxmlformats.org/officeDocument/2006/relationships/image" Target="../media/image110.emf"/><Relationship Id="rId6" Type="http://schemas.openxmlformats.org/officeDocument/2006/relationships/oleObject" Target="../embeddings/oleObject120.bin"/><Relationship Id="rId7" Type="http://schemas.openxmlformats.org/officeDocument/2006/relationships/image" Target="../media/image111.emf"/><Relationship Id="rId8" Type="http://schemas.openxmlformats.org/officeDocument/2006/relationships/oleObject" Target="../embeddings/oleObject121.bin"/><Relationship Id="rId9" Type="http://schemas.openxmlformats.org/officeDocument/2006/relationships/image" Target="../media/image112.emf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122.bin"/><Relationship Id="rId5" Type="http://schemas.openxmlformats.org/officeDocument/2006/relationships/image" Target="../media/image113.emf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7.emf"/><Relationship Id="rId12" Type="http://schemas.openxmlformats.org/officeDocument/2006/relationships/oleObject" Target="../embeddings/oleObject127.bin"/><Relationship Id="rId13" Type="http://schemas.openxmlformats.org/officeDocument/2006/relationships/image" Target="../media/image118.emf"/><Relationship Id="rId14" Type="http://schemas.openxmlformats.org/officeDocument/2006/relationships/oleObject" Target="../embeddings/oleObject128.bin"/><Relationship Id="rId15" Type="http://schemas.openxmlformats.org/officeDocument/2006/relationships/image" Target="../media/image119.emf"/><Relationship Id="rId16" Type="http://schemas.openxmlformats.org/officeDocument/2006/relationships/oleObject" Target="../embeddings/oleObject129.bin"/><Relationship Id="rId17" Type="http://schemas.openxmlformats.org/officeDocument/2006/relationships/image" Target="../media/image120.emf"/><Relationship Id="rId18" Type="http://schemas.openxmlformats.org/officeDocument/2006/relationships/oleObject" Target="../embeddings/oleObject130.bin"/><Relationship Id="rId19" Type="http://schemas.openxmlformats.org/officeDocument/2006/relationships/image" Target="../media/image121.emf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18.xml"/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123.bin"/><Relationship Id="rId5" Type="http://schemas.openxmlformats.org/officeDocument/2006/relationships/image" Target="../media/image114.emf"/><Relationship Id="rId6" Type="http://schemas.openxmlformats.org/officeDocument/2006/relationships/oleObject" Target="../embeddings/oleObject124.bin"/><Relationship Id="rId7" Type="http://schemas.openxmlformats.org/officeDocument/2006/relationships/image" Target="../media/image115.emf"/><Relationship Id="rId8" Type="http://schemas.openxmlformats.org/officeDocument/2006/relationships/oleObject" Target="../embeddings/oleObject125.bin"/><Relationship Id="rId9" Type="http://schemas.openxmlformats.org/officeDocument/2006/relationships/image" Target="../media/image116.emf"/><Relationship Id="rId10" Type="http://schemas.openxmlformats.org/officeDocument/2006/relationships/oleObject" Target="../embeddings/oleObject126.bin"/></Relationships>
</file>

<file path=ppt/slides/_rels/slide3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5.emf"/><Relationship Id="rId12" Type="http://schemas.openxmlformats.org/officeDocument/2006/relationships/oleObject" Target="../embeddings/oleObject135.bin"/><Relationship Id="rId13" Type="http://schemas.openxmlformats.org/officeDocument/2006/relationships/image" Target="../media/image126.emf"/><Relationship Id="rId14" Type="http://schemas.openxmlformats.org/officeDocument/2006/relationships/oleObject" Target="../embeddings/oleObject136.bin"/><Relationship Id="rId15" Type="http://schemas.openxmlformats.org/officeDocument/2006/relationships/image" Target="../media/image127.emf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18.xml"/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131.bin"/><Relationship Id="rId5" Type="http://schemas.openxmlformats.org/officeDocument/2006/relationships/image" Target="../media/image122.emf"/><Relationship Id="rId6" Type="http://schemas.openxmlformats.org/officeDocument/2006/relationships/oleObject" Target="../embeddings/oleObject132.bin"/><Relationship Id="rId7" Type="http://schemas.openxmlformats.org/officeDocument/2006/relationships/image" Target="../media/image123.emf"/><Relationship Id="rId8" Type="http://schemas.openxmlformats.org/officeDocument/2006/relationships/oleObject" Target="../embeddings/oleObject133.bin"/><Relationship Id="rId9" Type="http://schemas.openxmlformats.org/officeDocument/2006/relationships/image" Target="../media/image124.emf"/><Relationship Id="rId10" Type="http://schemas.openxmlformats.org/officeDocument/2006/relationships/oleObject" Target="../embeddings/oleObject134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1.emf"/><Relationship Id="rId12" Type="http://schemas.openxmlformats.org/officeDocument/2006/relationships/oleObject" Target="../embeddings/oleObject141.bin"/><Relationship Id="rId13" Type="http://schemas.openxmlformats.org/officeDocument/2006/relationships/image" Target="../media/image131.emf"/><Relationship Id="rId1" Type="http://schemas.openxmlformats.org/officeDocument/2006/relationships/vmlDrawing" Target="../drawings/vmlDrawing32.vml"/><Relationship Id="rId2" Type="http://schemas.openxmlformats.org/officeDocument/2006/relationships/slideLayout" Target="../slideLayouts/slideLayout18.xml"/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137.bin"/><Relationship Id="rId5" Type="http://schemas.openxmlformats.org/officeDocument/2006/relationships/image" Target="../media/image128.emf"/><Relationship Id="rId6" Type="http://schemas.openxmlformats.org/officeDocument/2006/relationships/oleObject" Target="../embeddings/oleObject138.bin"/><Relationship Id="rId7" Type="http://schemas.openxmlformats.org/officeDocument/2006/relationships/image" Target="../media/image129.emf"/><Relationship Id="rId8" Type="http://schemas.openxmlformats.org/officeDocument/2006/relationships/oleObject" Target="../embeddings/oleObject139.bin"/><Relationship Id="rId9" Type="http://schemas.openxmlformats.org/officeDocument/2006/relationships/image" Target="../media/image130.emf"/><Relationship Id="rId10" Type="http://schemas.openxmlformats.org/officeDocument/2006/relationships/oleObject" Target="../embeddings/oleObject140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142.bin"/><Relationship Id="rId5" Type="http://schemas.openxmlformats.org/officeDocument/2006/relationships/image" Target="../media/image132.emf"/><Relationship Id="rId6" Type="http://schemas.openxmlformats.org/officeDocument/2006/relationships/oleObject" Target="../embeddings/oleObject143.bin"/><Relationship Id="rId7" Type="http://schemas.openxmlformats.org/officeDocument/2006/relationships/image" Target="../media/image133.emf"/><Relationship Id="rId8" Type="http://schemas.openxmlformats.org/officeDocument/2006/relationships/oleObject" Target="../embeddings/oleObject144.bin"/><Relationship Id="rId9" Type="http://schemas.openxmlformats.org/officeDocument/2006/relationships/image" Target="../media/image134.emf"/><Relationship Id="rId1" Type="http://schemas.openxmlformats.org/officeDocument/2006/relationships/vmlDrawing" Target="../drawings/vmlDrawing33.vml"/><Relationship Id="rId2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5.gif"/><Relationship Id="rId3" Type="http://schemas.openxmlformats.org/officeDocument/2006/relationships/image" Target="../media/image1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oleObject" Target="../embeddings/oleObject8.bin"/><Relationship Id="rId5" Type="http://schemas.openxmlformats.org/officeDocument/2006/relationships/image" Target="../media/image11.emf"/><Relationship Id="rId6" Type="http://schemas.openxmlformats.org/officeDocument/2006/relationships/oleObject" Target="../embeddings/oleObject9.bin"/><Relationship Id="rId7" Type="http://schemas.openxmlformats.org/officeDocument/2006/relationships/image" Target="../media/image12.emf"/><Relationship Id="rId8" Type="http://schemas.openxmlformats.org/officeDocument/2006/relationships/oleObject" Target="../embeddings/oleObject10.bin"/><Relationship Id="rId9" Type="http://schemas.openxmlformats.org/officeDocument/2006/relationships/image" Target="../media/image13.emf"/><Relationship Id="rId10" Type="http://schemas.openxmlformats.org/officeDocument/2006/relationships/oleObject" Target="../embeddings/oleObject11.bin"/><Relationship Id="rId11" Type="http://schemas.openxmlformats.org/officeDocument/2006/relationships/image" Target="../media/image1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emf"/><Relationship Id="rId12" Type="http://schemas.openxmlformats.org/officeDocument/2006/relationships/oleObject" Target="../embeddings/oleObject17.bin"/><Relationship Id="rId13" Type="http://schemas.openxmlformats.org/officeDocument/2006/relationships/image" Target="../media/image20.emf"/><Relationship Id="rId14" Type="http://schemas.openxmlformats.org/officeDocument/2006/relationships/oleObject" Target="../embeddings/oleObject18.bin"/><Relationship Id="rId15" Type="http://schemas.openxmlformats.org/officeDocument/2006/relationships/image" Target="../media/image21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4.xml"/><Relationship Id="rId3" Type="http://schemas.openxmlformats.org/officeDocument/2006/relationships/oleObject" Target="../embeddings/oleObject12.bin"/><Relationship Id="rId4" Type="http://schemas.openxmlformats.org/officeDocument/2006/relationships/image" Target="../media/image16.e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17.emf"/><Relationship Id="rId7" Type="http://schemas.openxmlformats.org/officeDocument/2006/relationships/oleObject" Target="../embeddings/oleObject14.bin"/><Relationship Id="rId8" Type="http://schemas.openxmlformats.org/officeDocument/2006/relationships/image" Target="../media/image18.emf"/><Relationship Id="rId9" Type="http://schemas.openxmlformats.org/officeDocument/2006/relationships/oleObject" Target="../embeddings/oleObject15.bin"/><Relationship Id="rId10" Type="http://schemas.openxmlformats.org/officeDocument/2006/relationships/oleObject" Target="../embeddings/oleObject1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9.bin"/><Relationship Id="rId5" Type="http://schemas.openxmlformats.org/officeDocument/2006/relationships/image" Target="../media/image22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96000">
              <a:srgbClr val="9900CC"/>
            </a:gs>
          </a:gsLst>
          <a:lin ang="191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410" name="Picture 2" descr="CurvedGeometry"/>
          <p:cNvPicPr>
            <a:picLocks noChangeAspect="1" noChangeArrowheads="1"/>
          </p:cNvPicPr>
          <p:nvPr/>
        </p:nvPicPr>
        <p:blipFill>
          <a:blip r:embed="rId3" cstate="print">
            <a:lum bright="-46000" contrast="-28000"/>
            <a:alphaModFix amt="6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33" t="1085" r="1144" b="1111"/>
          <a:stretch>
            <a:fillRect/>
          </a:stretch>
        </p:blipFill>
        <p:spPr bwMode="auto">
          <a:xfrm>
            <a:off x="-76200" y="0"/>
            <a:ext cx="9220200" cy="699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7842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0000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133600"/>
          </a:xfrm>
          <a:effectLst>
            <a:outerShdw blurRad="279400" dist="139700" dir="2700000" algn="br">
              <a:srgbClr val="000000">
                <a:alpha val="70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cs typeface="Arial" charset="0"/>
              </a:rPr>
              <a:t/>
            </a:r>
            <a:br>
              <a:rPr lang="en-US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cs typeface="Arial" charset="0"/>
              </a:rPr>
            </a:b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cs typeface="Arial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cs typeface="Arial" charset="0"/>
              </a:rPr>
              <a:t>Negative Branes,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cs typeface="Arial" charset="0"/>
              </a:rPr>
              <a:t>Supergroups</a:t>
            </a: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cs typeface="Arial" charset="0"/>
              </a:rPr>
              <a:t> a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cs typeface="Arial" charset="0"/>
              </a:rPr>
              <a:t>nd </a:t>
            </a:r>
            <a:br>
              <a:rPr lang="en-US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cs typeface="Arial" charset="0"/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cs typeface="Arial" charset="0"/>
              </a:rPr>
              <a:t>The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cs typeface="Arial" charset="0"/>
              </a:rPr>
              <a:t>Signature o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cs typeface="Arial" charset="0"/>
              </a:rPr>
              <a:t>f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cs typeface="Arial" charset="0"/>
              </a:rPr>
              <a:t>Spacetime</a:t>
            </a:r>
            <a:endParaRPr lang="en-US" sz="3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charset="0"/>
              <a:cs typeface="Arial" charset="0"/>
            </a:endParaRPr>
          </a:p>
        </p:txBody>
      </p:sp>
      <p:pic>
        <p:nvPicPr>
          <p:cNvPr id="273413" name="Picture 5" descr="goudsnaartj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9390" y="3023996"/>
            <a:ext cx="10382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641740" y="6075504"/>
            <a:ext cx="78635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endParaRPr lang="en-US" i="1" dirty="0">
              <a:solidFill>
                <a:srgbClr val="FFFFFF"/>
              </a:solidFill>
              <a:latin typeface="Calibri" charset="0"/>
              <a:cs typeface="Calibri" charset="0"/>
            </a:endParaRPr>
          </a:p>
          <a:p>
            <a:pPr algn="l" eaLnBrk="1" hangingPunct="1"/>
            <a:r>
              <a:rPr lang="en-US" i="1" dirty="0" err="1" smtClean="0">
                <a:solidFill>
                  <a:srgbClr val="FFFFFF"/>
                </a:solidFill>
                <a:latin typeface="Calibri" charset="0"/>
                <a:cs typeface="Calibri" charset="0"/>
              </a:rPr>
              <a:t>Arxiv</a:t>
            </a:r>
            <a:r>
              <a:rPr lang="en-US" i="1" dirty="0" smtClean="0">
                <a:solidFill>
                  <a:srgbClr val="FFFFFF"/>
                </a:solidFill>
                <a:latin typeface="Calibri" charset="0"/>
                <a:cs typeface="Calibri" charset="0"/>
              </a:rPr>
              <a:t>: with Ben </a:t>
            </a:r>
            <a:r>
              <a:rPr lang="en-US" i="1" dirty="0" err="1">
                <a:solidFill>
                  <a:srgbClr val="FFFFFF"/>
                </a:solidFill>
                <a:latin typeface="Calibri" charset="0"/>
                <a:cs typeface="Calibri" charset="0"/>
              </a:rPr>
              <a:t>Heidenreich</a:t>
            </a:r>
            <a:r>
              <a:rPr lang="en-US" i="1" dirty="0">
                <a:solidFill>
                  <a:srgbClr val="FFFFFF"/>
                </a:solidFill>
                <a:latin typeface="Calibri" charset="0"/>
                <a:cs typeface="Calibri" charset="0"/>
              </a:rPr>
              <a:t>, </a:t>
            </a:r>
            <a:r>
              <a:rPr lang="en-US" i="1" dirty="0" smtClean="0">
                <a:solidFill>
                  <a:srgbClr val="FFFFFF"/>
                </a:solidFill>
                <a:latin typeface="Calibri" charset="0"/>
                <a:cs typeface="Calibri" charset="0"/>
              </a:rPr>
              <a:t>Patrick Jefferson &amp; </a:t>
            </a:r>
            <a:r>
              <a:rPr lang="en-US" i="1" dirty="0" err="1" smtClean="0">
                <a:solidFill>
                  <a:srgbClr val="FFFFFF"/>
                </a:solidFill>
                <a:latin typeface="Calibri" charset="0"/>
                <a:cs typeface="Calibri" charset="0"/>
              </a:rPr>
              <a:t>Cumrun</a:t>
            </a:r>
            <a:r>
              <a:rPr lang="en-US" i="1" dirty="0" smtClean="0">
                <a:solidFill>
                  <a:srgbClr val="FFFFFF"/>
                </a:solidFill>
                <a:latin typeface="Calibri" charset="0"/>
                <a:cs typeface="Calibri" charset="0"/>
              </a:rPr>
              <a:t> Vafa </a:t>
            </a:r>
            <a:endParaRPr lang="en-US" i="1" dirty="0">
              <a:solidFill>
                <a:srgbClr val="FFFFFF"/>
              </a:solidFill>
              <a:latin typeface="Calibri" charset="0"/>
              <a:cs typeface="Calibri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4062221"/>
            <a:ext cx="9144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cs typeface="Arial" charset="0"/>
              </a:rPr>
              <a:t>Robbert Dijkgraaf</a:t>
            </a:r>
          </a:p>
          <a:p>
            <a:pPr>
              <a:defRPr/>
            </a:pPr>
            <a:r>
              <a:rPr lang="en-US" b="1" i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cs typeface="Calibri" charset="0"/>
              </a:rPr>
              <a:t>Institute for Advanced Study</a:t>
            </a:r>
            <a:r>
              <a:rPr lang="en-GB" b="1" dirty="0" smtClean="0">
                <a:solidFill>
                  <a:schemeClr val="bg1"/>
                </a:solidFill>
                <a:latin typeface="Calibri" charset="0"/>
                <a:cs typeface="Arial" charset="0"/>
              </a:rPr>
              <a:t/>
            </a:r>
            <a:br>
              <a:rPr lang="en-GB" b="1" dirty="0" smtClean="0">
                <a:solidFill>
                  <a:schemeClr val="bg1"/>
                </a:solidFill>
                <a:latin typeface="Calibri" charset="0"/>
                <a:cs typeface="Arial" charset="0"/>
              </a:rPr>
            </a:br>
            <a:r>
              <a:rPr lang="en-US" i="1" dirty="0" smtClean="0">
                <a:solidFill>
                  <a:schemeClr val="bg1"/>
                </a:solidFill>
                <a:latin typeface="Calibri" charset="0"/>
                <a:cs typeface="Arial" charset="0"/>
              </a:rPr>
              <a:t>Strings 2016, Beijing, Aug 4, 2016</a:t>
            </a:r>
            <a:endParaRPr lang="en-US" i="1" dirty="0">
              <a:solidFill>
                <a:srgbClr val="FFFFFF"/>
              </a:solidFill>
              <a:latin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026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138"/>
            <a:ext cx="8229600" cy="4525963"/>
          </a:xfrm>
        </p:spPr>
        <p:txBody>
          <a:bodyPr/>
          <a:lstStyle/>
          <a:p>
            <a:pPr eaLnBrk="1" hangingPunct="1">
              <a:buFont typeface="Arial"/>
              <a:buChar char="•"/>
            </a:pPr>
            <a:r>
              <a:rPr lang="en-US" sz="2400" dirty="0">
                <a:latin typeface="Calibri" charset="0"/>
                <a:cs typeface="Calibri" charset="0"/>
              </a:rPr>
              <a:t>Do exist in 2d, </a:t>
            </a:r>
            <a:r>
              <a:rPr lang="en-US" sz="2400" i="1" dirty="0">
                <a:latin typeface="Calibri" charset="0"/>
                <a:cs typeface="Calibri" charset="0"/>
              </a:rPr>
              <a:t>e.g. </a:t>
            </a:r>
            <a:r>
              <a:rPr lang="en-US" sz="2400" dirty="0">
                <a:latin typeface="Calibri" charset="0"/>
                <a:cs typeface="Calibri" charset="0"/>
              </a:rPr>
              <a:t>general (</a:t>
            </a:r>
            <a:r>
              <a:rPr lang="en-US" sz="2400" dirty="0" err="1">
                <a:latin typeface="Calibri" charset="0"/>
                <a:cs typeface="Calibri" charset="0"/>
              </a:rPr>
              <a:t>p,q</a:t>
            </a:r>
            <a:r>
              <a:rPr lang="en-US" sz="2400" dirty="0">
                <a:latin typeface="Calibri" charset="0"/>
                <a:cs typeface="Calibri" charset="0"/>
              </a:rPr>
              <a:t>) minimal models</a:t>
            </a:r>
            <a:br>
              <a:rPr lang="en-US" sz="2400" dirty="0">
                <a:latin typeface="Calibri" charset="0"/>
                <a:cs typeface="Calibri" charset="0"/>
              </a:rPr>
            </a:br>
            <a:endParaRPr lang="en-US" sz="2400" dirty="0">
              <a:latin typeface="Calibri" charset="0"/>
              <a:cs typeface="Calibri" charset="0"/>
            </a:endParaRPr>
          </a:p>
          <a:p>
            <a:pPr eaLnBrk="1" hangingPunct="1">
              <a:buFont typeface="Arial"/>
              <a:buChar char="•"/>
            </a:pPr>
            <a:r>
              <a:rPr lang="en-US" sz="2400" dirty="0">
                <a:latin typeface="Calibri" charset="0"/>
                <a:cs typeface="Calibri" charset="0"/>
              </a:rPr>
              <a:t>Lee-Yang edge </a:t>
            </a:r>
            <a:r>
              <a:rPr lang="en-US" sz="2400" dirty="0" smtClean="0">
                <a:latin typeface="Calibri" charset="0"/>
                <a:cs typeface="Calibri" charset="0"/>
              </a:rPr>
              <a:t>singularity, φ</a:t>
            </a:r>
            <a:r>
              <a:rPr lang="en-US" sz="2400" baseline="30000" dirty="0" smtClean="0">
                <a:latin typeface="Calibri" charset="0"/>
                <a:cs typeface="Calibri" charset="0"/>
              </a:rPr>
              <a:t>3</a:t>
            </a:r>
            <a:r>
              <a:rPr lang="en-US" sz="2400" dirty="0" smtClean="0">
                <a:latin typeface="Calibri" charset="0"/>
                <a:cs typeface="Calibri" charset="0"/>
              </a:rPr>
              <a:t>, critical O(</a:t>
            </a:r>
            <a:r>
              <a:rPr lang="en-US" sz="2400" i="1" dirty="0" smtClean="0">
                <a:latin typeface="Calibri" charset="0"/>
                <a:cs typeface="Calibri" charset="0"/>
              </a:rPr>
              <a:t>N</a:t>
            </a:r>
            <a:r>
              <a:rPr lang="en-US" sz="2400" dirty="0" smtClean="0">
                <a:latin typeface="Calibri" charset="0"/>
                <a:cs typeface="Calibri" charset="0"/>
              </a:rPr>
              <a:t>),… </a:t>
            </a:r>
            <a:r>
              <a:rPr lang="en-US" sz="2400" dirty="0">
                <a:latin typeface="Calibri" charset="0"/>
                <a:cs typeface="Calibri" charset="0"/>
              </a:rPr>
              <a:t>analyzed numerically in dimension </a:t>
            </a:r>
            <a:r>
              <a:rPr lang="en-US" sz="2400" i="1" dirty="0">
                <a:latin typeface="Calibri" charset="0"/>
                <a:cs typeface="Calibri" charset="0"/>
              </a:rPr>
              <a:t>d </a:t>
            </a:r>
            <a:r>
              <a:rPr lang="en-US" sz="2400" dirty="0">
                <a:latin typeface="Calibri" charset="0"/>
                <a:cs typeface="Calibri" charset="0"/>
              </a:rPr>
              <a:t>&gt; 2.</a:t>
            </a:r>
          </a:p>
          <a:p>
            <a:pPr eaLnBrk="1" hangingPunct="1">
              <a:buFont typeface="Arial"/>
              <a:buChar char="•"/>
            </a:pPr>
            <a:endParaRPr lang="en-US" sz="2400" dirty="0">
              <a:latin typeface="Calibri" charset="0"/>
              <a:cs typeface="Calibri" charset="0"/>
            </a:endParaRPr>
          </a:p>
          <a:p>
            <a:pPr eaLnBrk="1" hangingPunct="1">
              <a:buFont typeface="Arial"/>
              <a:buChar char="•"/>
            </a:pPr>
            <a:r>
              <a:rPr lang="en-US" sz="2400" dirty="0">
                <a:latin typeface="Calibri" charset="0"/>
                <a:cs typeface="Calibri" charset="0"/>
              </a:rPr>
              <a:t>In Euclidean space-time turn into oscillating integral</a:t>
            </a:r>
            <a:br>
              <a:rPr lang="en-US" sz="2400" dirty="0">
                <a:latin typeface="Calibri" charset="0"/>
                <a:cs typeface="Calibri" charset="0"/>
              </a:rPr>
            </a:br>
            <a:r>
              <a:rPr lang="en-US" sz="2400" dirty="0">
                <a:latin typeface="Calibri" charset="0"/>
                <a:cs typeface="Calibri" charset="0"/>
              </a:rPr>
              <a:t/>
            </a:r>
            <a:br>
              <a:rPr lang="en-US" sz="2400" dirty="0">
                <a:latin typeface="Calibri" charset="0"/>
                <a:cs typeface="Calibri" charset="0"/>
              </a:rPr>
            </a:br>
            <a:r>
              <a:rPr lang="en-US" sz="2400" dirty="0">
                <a:latin typeface="Calibri" charset="0"/>
                <a:cs typeface="Calibri" charset="0"/>
              </a:rPr>
              <a:t/>
            </a:r>
            <a:br>
              <a:rPr lang="en-US" sz="2400" dirty="0">
                <a:latin typeface="Calibri" charset="0"/>
                <a:cs typeface="Calibri" charset="0"/>
              </a:rPr>
            </a:br>
            <a:r>
              <a:rPr lang="en-US" sz="2400" dirty="0">
                <a:latin typeface="Calibri" charset="0"/>
                <a:cs typeface="Calibri" charset="0"/>
              </a:rPr>
              <a:t/>
            </a:r>
            <a:br>
              <a:rPr lang="en-US" sz="2400" dirty="0">
                <a:latin typeface="Calibri" charset="0"/>
                <a:cs typeface="Calibri" charset="0"/>
              </a:rPr>
            </a:br>
            <a:endParaRPr lang="en-US" sz="2400" dirty="0">
              <a:latin typeface="Calibri" charset="0"/>
              <a:cs typeface="Calibri" charset="0"/>
            </a:endParaRPr>
          </a:p>
          <a:p>
            <a:pPr eaLnBrk="1" hangingPunct="1">
              <a:buFont typeface="Arial"/>
              <a:buChar char="•"/>
            </a:pPr>
            <a:r>
              <a:rPr lang="en-US" sz="2400" dirty="0">
                <a:latin typeface="Calibri" charset="0"/>
                <a:cs typeface="Calibri" charset="0"/>
              </a:rPr>
              <a:t>Choose appropriate contour in complex field space: holomorphic blocks?</a:t>
            </a:r>
            <a:br>
              <a:rPr lang="en-US" sz="2400" dirty="0">
                <a:latin typeface="Calibri" charset="0"/>
                <a:cs typeface="Calibri" charset="0"/>
              </a:rPr>
            </a:br>
            <a:endParaRPr lang="en-US" sz="2400" dirty="0">
              <a:latin typeface="Calibri" charset="0"/>
              <a:cs typeface="Calibri" charset="0"/>
            </a:endParaRPr>
          </a:p>
          <a:p>
            <a:endParaRPr lang="en-US" sz="2400" dirty="0"/>
          </a:p>
        </p:txBody>
      </p:sp>
      <p:sp>
        <p:nvSpPr>
          <p:cNvPr id="110593" name="Rectangle 3"/>
          <p:cNvSpPr>
            <a:spLocks noChangeArrowheads="1"/>
          </p:cNvSpPr>
          <p:nvPr/>
        </p:nvSpPr>
        <p:spPr bwMode="auto">
          <a:xfrm>
            <a:off x="457200" y="1158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200" b="1" dirty="0" smtClean="0">
                <a:solidFill>
                  <a:srgbClr val="0000FF"/>
                </a:solidFill>
                <a:latin typeface="Calibri" charset="0"/>
                <a:cs typeface="Calibri" charset="0"/>
              </a:rPr>
              <a:t>Non-Unitary QFTs</a:t>
            </a:r>
            <a:endParaRPr lang="en-US" sz="3200" b="1" dirty="0">
              <a:solidFill>
                <a:srgbClr val="0000FF"/>
              </a:solidFill>
              <a:latin typeface="Calibri" charset="0"/>
              <a:cs typeface="Calibri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473115" y="502141"/>
            <a:ext cx="76708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342900" indent="-342900" algn="l" eaLnBrk="1" hangingPunct="1">
              <a:buFont typeface="Arial"/>
              <a:buChar char="•"/>
            </a:pPr>
            <a:endParaRPr lang="en-US" dirty="0" smtClean="0">
              <a:latin typeface="Calibri" charset="0"/>
              <a:cs typeface="Calibri" charset="0"/>
            </a:endParaRPr>
          </a:p>
          <a:p>
            <a:pPr marL="342900" indent="-342900" algn="l" eaLnBrk="1" hangingPunct="1">
              <a:buFont typeface="Arial"/>
              <a:buChar char="•"/>
            </a:pPr>
            <a:endParaRPr lang="en-US" dirty="0">
              <a:latin typeface="Calibri" charset="0"/>
              <a:cs typeface="Calibri" charset="0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4768838"/>
              </p:ext>
            </p:extLst>
          </p:nvPr>
        </p:nvGraphicFramePr>
        <p:xfrm>
          <a:off x="2796934" y="3857512"/>
          <a:ext cx="3146425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000" name="Equation" r:id="rId4" imgW="1104900" imgH="381000" progId="Equation.DSMT4">
                  <p:embed/>
                </p:oleObj>
              </mc:Choice>
              <mc:Fallback>
                <p:oleObj name="Equation" r:id="rId4" imgW="11049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6934" y="3857512"/>
                        <a:ext cx="3146425" cy="108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3691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097" y="201790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FF"/>
                </a:solidFill>
                <a:latin typeface="Calibri" charset="0"/>
                <a:cs typeface="Calibri" charset="0"/>
              </a:rPr>
              <a:t>Exact RG</a:t>
            </a:r>
            <a:br>
              <a:rPr lang="en-US" sz="3200" b="1" dirty="0" smtClean="0">
                <a:solidFill>
                  <a:srgbClr val="0000FF"/>
                </a:solidFill>
                <a:latin typeface="Calibri" charset="0"/>
                <a:cs typeface="Calibri" charset="0"/>
              </a:rPr>
            </a:br>
            <a:endParaRPr lang="en-US" sz="3200" dirty="0">
              <a:solidFill>
                <a:srgbClr val="0000FF"/>
              </a:solidFill>
            </a:endParaRPr>
          </a:p>
        </p:txBody>
      </p:sp>
      <p:graphicFrame>
        <p:nvGraphicFramePr>
          <p:cNvPr id="4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4302180"/>
              </p:ext>
            </p:extLst>
          </p:nvPr>
        </p:nvGraphicFramePr>
        <p:xfrm>
          <a:off x="2435468" y="2003643"/>
          <a:ext cx="4264025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62" name="Equation" r:id="rId3" imgW="1955800" imgH="812800" progId="Equation.DSMT4">
                  <p:embed/>
                </p:oleObj>
              </mc:Choice>
              <mc:Fallback>
                <p:oleObj name="Equation" r:id="rId3" imgW="1955800" imgH="812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5468" y="2003643"/>
                        <a:ext cx="4264025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5"/>
          <p:cNvSpPr txBox="1">
            <a:spLocks noChangeArrowheads="1"/>
          </p:cNvSpPr>
          <p:nvPr/>
        </p:nvSpPr>
        <p:spPr bwMode="auto">
          <a:xfrm>
            <a:off x="684213" y="1335734"/>
            <a:ext cx="75526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dirty="0" smtClean="0">
                <a:latin typeface="Calibri" charset="0"/>
                <a:cs typeface="Calibri" charset="0"/>
              </a:rPr>
              <a:t>Bosonic </a:t>
            </a:r>
            <a:r>
              <a:rPr lang="en-US" dirty="0" smtClean="0">
                <a:latin typeface="Calibri" charset="0"/>
                <a:cs typeface="Calibri" charset="0"/>
              </a:rPr>
              <a:t>Yang</a:t>
            </a:r>
            <a:r>
              <a:rPr lang="en-US" dirty="0" smtClean="0">
                <a:latin typeface="Calibri" charset="0"/>
                <a:cs typeface="Calibri" charset="0"/>
              </a:rPr>
              <a:t>-Mills with gauge supergroup, plus Higgs </a:t>
            </a:r>
            <a:r>
              <a:rPr lang="en-US" dirty="0" smtClean="0">
                <a:latin typeface="Calibri" charset="0"/>
                <a:cs typeface="Calibri" charset="0"/>
              </a:rPr>
              <a:t>fields</a:t>
            </a:r>
            <a:endParaRPr lang="en-US" dirty="0">
              <a:latin typeface="Calibri" charset="0"/>
              <a:cs typeface="Calibri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684213" y="3881611"/>
            <a:ext cx="7494359" cy="199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342900" indent="-342900" algn="l" eaLnBrk="1" hangingPunct="1">
              <a:lnSpc>
                <a:spcPct val="130000"/>
              </a:lnSpc>
              <a:buFont typeface="Arial"/>
              <a:buChar char="•"/>
            </a:pPr>
            <a:r>
              <a:rPr lang="en-US" dirty="0" smtClean="0">
                <a:latin typeface="Calibri" charset="0"/>
                <a:cs typeface="Calibri" charset="0"/>
              </a:rPr>
              <a:t>Second gauge field </a:t>
            </a:r>
            <a:r>
              <a:rPr lang="en-US" i="1" dirty="0" smtClean="0">
                <a:latin typeface="Calibri" charset="0"/>
                <a:cs typeface="Calibri" charset="0"/>
              </a:rPr>
              <a:t>A</a:t>
            </a:r>
            <a:r>
              <a:rPr lang="en-US" i="1" baseline="-25000" dirty="0">
                <a:latin typeface="Calibri" charset="0"/>
                <a:cs typeface="Calibri" charset="0"/>
              </a:rPr>
              <a:t>—</a:t>
            </a:r>
            <a:r>
              <a:rPr lang="en-US" i="1" dirty="0">
                <a:latin typeface="Calibri" charset="0"/>
                <a:cs typeface="Calibri" charset="0"/>
              </a:rPr>
              <a:t> </a:t>
            </a:r>
            <a:r>
              <a:rPr lang="en-US" dirty="0" smtClean="0">
                <a:latin typeface="Calibri" charset="0"/>
                <a:cs typeface="Calibri" charset="0"/>
              </a:rPr>
              <a:t>Pauli</a:t>
            </a:r>
            <a:r>
              <a:rPr lang="en-US" dirty="0" smtClean="0">
                <a:latin typeface="Calibri" charset="0"/>
                <a:cs typeface="Calibri" charset="0"/>
              </a:rPr>
              <a:t>-Villars </a:t>
            </a:r>
            <a:r>
              <a:rPr lang="en-US" dirty="0" smtClean="0">
                <a:latin typeface="Calibri" charset="0"/>
                <a:cs typeface="Calibri" charset="0"/>
              </a:rPr>
              <a:t>field.</a:t>
            </a:r>
          </a:p>
          <a:p>
            <a:pPr marL="342900" indent="-342900" algn="l" eaLnBrk="1" hangingPunct="1">
              <a:lnSpc>
                <a:spcPct val="130000"/>
              </a:lnSpc>
              <a:buFont typeface="Arial"/>
              <a:buChar char="•"/>
            </a:pPr>
            <a:r>
              <a:rPr lang="en-US" dirty="0" smtClean="0">
                <a:latin typeface="Calibri" charset="0"/>
                <a:cs typeface="Calibri" charset="0"/>
              </a:rPr>
              <a:t>F</a:t>
            </a:r>
            <a:r>
              <a:rPr lang="en-US" dirty="0" smtClean="0">
                <a:latin typeface="Calibri" charset="0"/>
                <a:cs typeface="Calibri" charset="0"/>
              </a:rPr>
              <a:t>ermionic </a:t>
            </a:r>
            <a:r>
              <a:rPr lang="en-US" dirty="0" smtClean="0">
                <a:latin typeface="Calibri" charset="0"/>
                <a:cs typeface="Calibri" charset="0"/>
              </a:rPr>
              <a:t>gauge field </a:t>
            </a:r>
            <a:r>
              <a:rPr lang="en-US" dirty="0" smtClean="0">
                <a:latin typeface="Calibri" charset="0"/>
                <a:cs typeface="Calibri" charset="0"/>
              </a:rPr>
              <a:t>massive after symmetry breaking.</a:t>
            </a:r>
          </a:p>
          <a:p>
            <a:pPr marL="342900" indent="-342900" algn="l" eaLnBrk="1" hangingPunct="1">
              <a:lnSpc>
                <a:spcPct val="130000"/>
              </a:lnSpc>
              <a:buFont typeface="Arial"/>
              <a:buChar char="•"/>
            </a:pPr>
            <a:r>
              <a:rPr lang="en-US" dirty="0" smtClean="0">
                <a:latin typeface="Calibri" charset="0"/>
                <a:cs typeface="Calibri" charset="0"/>
              </a:rPr>
              <a:t>Cut-off high enough </a:t>
            </a:r>
            <a:r>
              <a:rPr lang="en-US" i="1" dirty="0" smtClean="0">
                <a:latin typeface="Calibri" charset="0"/>
                <a:cs typeface="Calibri" charset="0"/>
              </a:rPr>
              <a:t>A</a:t>
            </a:r>
            <a:r>
              <a:rPr lang="en-US" i="1" baseline="-25000" dirty="0" smtClean="0">
                <a:latin typeface="Calibri" charset="0"/>
                <a:cs typeface="Calibri" charset="0"/>
              </a:rPr>
              <a:t>— </a:t>
            </a:r>
            <a:r>
              <a:rPr lang="en-US" dirty="0" smtClean="0">
                <a:latin typeface="Calibri" charset="0"/>
                <a:cs typeface="Calibri" charset="0"/>
              </a:rPr>
              <a:t>not excited.</a:t>
            </a:r>
            <a:endParaRPr lang="en-US" dirty="0" smtClean="0">
              <a:latin typeface="Calibri" charset="0"/>
              <a:cs typeface="Calibri" charset="0"/>
            </a:endParaRPr>
          </a:p>
          <a:p>
            <a:pPr marL="342900" indent="-342900" algn="l" eaLnBrk="1" hangingPunct="1">
              <a:lnSpc>
                <a:spcPct val="130000"/>
              </a:lnSpc>
              <a:buFont typeface="Arial"/>
              <a:buChar char="•"/>
            </a:pPr>
            <a:r>
              <a:rPr lang="en-US" dirty="0" smtClean="0">
                <a:latin typeface="Calibri" charset="0"/>
                <a:cs typeface="Calibri" charset="0"/>
              </a:rPr>
              <a:t>Keeping SU</a:t>
            </a:r>
            <a:r>
              <a:rPr lang="en-US" dirty="0">
                <a:latin typeface="Calibri" charset="0"/>
                <a:cs typeface="Calibri" charset="0"/>
              </a:rPr>
              <a:t>(</a:t>
            </a:r>
            <a:r>
              <a:rPr lang="en-US" dirty="0" smtClean="0">
                <a:latin typeface="Calibri" charset="0"/>
                <a:cs typeface="Calibri" charset="0"/>
              </a:rPr>
              <a:t>N) </a:t>
            </a:r>
            <a:r>
              <a:rPr lang="en-US" dirty="0" smtClean="0">
                <a:latin typeface="Calibri" charset="0"/>
                <a:cs typeface="Calibri" charset="0"/>
              </a:rPr>
              <a:t>gauge symmetry </a:t>
            </a:r>
            <a:r>
              <a:rPr lang="en-US" dirty="0" smtClean="0">
                <a:latin typeface="Calibri" charset="0"/>
                <a:cs typeface="Calibri" charset="0"/>
              </a:rPr>
              <a:t>explicit</a:t>
            </a:r>
            <a:r>
              <a:rPr lang="en-US" dirty="0" smtClean="0">
                <a:latin typeface="Calibri" charset="0"/>
                <a:cs typeface="Calibri" charset="0"/>
              </a:rPr>
              <a:t>.</a:t>
            </a:r>
            <a:endParaRPr lang="en-US" dirty="0">
              <a:latin typeface="Calibri" charset="0"/>
              <a:cs typeface="Calibri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61123" y="312630"/>
            <a:ext cx="20883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err="1" smtClean="0">
                <a:solidFill>
                  <a:srgbClr val="800000"/>
                </a:solidFill>
                <a:latin typeface="Calibri"/>
                <a:cs typeface="Calibri"/>
              </a:rPr>
              <a:t>Arnone</a:t>
            </a:r>
            <a:r>
              <a:rPr lang="en-US" sz="2000" dirty="0" smtClean="0">
                <a:solidFill>
                  <a:srgbClr val="800000"/>
                </a:solidFill>
                <a:latin typeface="Calibri"/>
                <a:cs typeface="Calibri"/>
              </a:rPr>
              <a:t>, </a:t>
            </a:r>
            <a:r>
              <a:rPr lang="en-US" sz="2000" dirty="0" err="1" smtClean="0">
                <a:solidFill>
                  <a:srgbClr val="800000"/>
                </a:solidFill>
                <a:latin typeface="Calibri"/>
                <a:cs typeface="Calibri"/>
              </a:rPr>
              <a:t>Kubyshin</a:t>
            </a:r>
            <a:r>
              <a:rPr lang="en-US" sz="2000" dirty="0" smtClean="0">
                <a:solidFill>
                  <a:srgbClr val="800000"/>
                </a:solidFill>
                <a:latin typeface="Calibri"/>
                <a:cs typeface="Calibri"/>
              </a:rPr>
              <a:t>, </a:t>
            </a:r>
          </a:p>
          <a:p>
            <a:pPr algn="l"/>
            <a:r>
              <a:rPr lang="en-US" sz="2000" dirty="0" smtClean="0">
                <a:solidFill>
                  <a:srgbClr val="800000"/>
                </a:solidFill>
                <a:latin typeface="Calibri"/>
                <a:cs typeface="Calibri"/>
              </a:rPr>
              <a:t>Morris, </a:t>
            </a:r>
            <a:r>
              <a:rPr lang="en-US" sz="2000" dirty="0" err="1" smtClean="0">
                <a:solidFill>
                  <a:srgbClr val="800000"/>
                </a:solidFill>
                <a:latin typeface="Calibri"/>
                <a:cs typeface="Calibri"/>
              </a:rPr>
              <a:t>Tighe</a:t>
            </a:r>
            <a:endParaRPr lang="en-US" sz="2000" i="1" dirty="0" smtClean="0">
              <a:solidFill>
                <a:srgbClr val="8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8051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837" y="0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FF"/>
                </a:solidFill>
                <a:latin typeface="Calibri" charset="0"/>
                <a:cs typeface="Calibri" charset="0"/>
              </a:rPr>
              <a:t>Negative D-branes</a:t>
            </a:r>
            <a:endParaRPr lang="en-US" sz="3200" dirty="0">
              <a:solidFill>
                <a:srgbClr val="0000FF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84213" y="939439"/>
            <a:ext cx="6960721" cy="2505571"/>
            <a:chOff x="684213" y="1049338"/>
            <a:chExt cx="6960721" cy="2505571"/>
          </a:xfrm>
        </p:grpSpPr>
        <p:graphicFrame>
          <p:nvGraphicFramePr>
            <p:cNvPr id="42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39487464"/>
                </p:ext>
              </p:extLst>
            </p:nvPr>
          </p:nvGraphicFramePr>
          <p:xfrm>
            <a:off x="1790629" y="1474595"/>
            <a:ext cx="5854305" cy="823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2316" name="Equation" r:id="rId3" imgW="2717800" imgH="381000" progId="Equation.DSMT4">
                    <p:embed/>
                  </p:oleObj>
                </mc:Choice>
                <mc:Fallback>
                  <p:oleObj name="Equation" r:id="rId3" imgW="2717800" imgH="3810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0629" y="1474595"/>
                          <a:ext cx="5854305" cy="8232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3" name="TextBox 5"/>
            <p:cNvSpPr txBox="1">
              <a:spLocks noChangeArrowheads="1"/>
            </p:cNvSpPr>
            <p:nvPr/>
          </p:nvSpPr>
          <p:spPr bwMode="auto">
            <a:xfrm>
              <a:off x="684213" y="1049338"/>
              <a:ext cx="509992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dirty="0" smtClean="0">
                  <a:latin typeface="Calibri" charset="0"/>
                  <a:cs typeface="Calibri" charset="0"/>
                </a:rPr>
                <a:t>Black D-</a:t>
              </a:r>
              <a:r>
                <a:rPr lang="en-US" dirty="0" err="1" smtClean="0">
                  <a:latin typeface="Calibri" charset="0"/>
                  <a:cs typeface="Calibri" charset="0"/>
                </a:rPr>
                <a:t>brane</a:t>
              </a:r>
              <a:r>
                <a:rPr lang="en-US" dirty="0" smtClean="0">
                  <a:latin typeface="Calibri" charset="0"/>
                  <a:cs typeface="Calibri" charset="0"/>
                </a:rPr>
                <a:t> geometry in string frame</a:t>
              </a:r>
              <a:endParaRPr lang="en-US" dirty="0">
                <a:latin typeface="Calibri" charset="0"/>
                <a:cs typeface="Calibri" charset="0"/>
              </a:endParaRPr>
            </a:p>
          </p:txBody>
        </p:sp>
        <p:graphicFrame>
          <p:nvGraphicFramePr>
            <p:cNvPr id="5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95872672"/>
                </p:ext>
              </p:extLst>
            </p:nvPr>
          </p:nvGraphicFramePr>
          <p:xfrm>
            <a:off x="3324325" y="2546846"/>
            <a:ext cx="3422650" cy="1008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2317" name="Equation" r:id="rId5" imgW="1600200" imgH="469900" progId="Equation.DSMT4">
                    <p:embed/>
                  </p:oleObj>
                </mc:Choice>
                <mc:Fallback>
                  <p:oleObj name="Equation" r:id="rId5" imgW="1600200" imgH="4699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24325" y="2546846"/>
                          <a:ext cx="3422650" cy="10080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702278" y="2373994"/>
              <a:ext cx="25143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dirty="0" smtClean="0">
                  <a:latin typeface="Calibri" charset="0"/>
                  <a:cs typeface="Calibri" charset="0"/>
                </a:rPr>
                <a:t>Harmonic function</a:t>
              </a:r>
              <a:endParaRPr lang="en-US" dirty="0">
                <a:latin typeface="Calibri" charset="0"/>
                <a:cs typeface="Calibri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014207" y="3544968"/>
            <a:ext cx="3572877" cy="3140058"/>
            <a:chOff x="5014207" y="3544968"/>
            <a:chExt cx="3572877" cy="3140058"/>
          </a:xfrm>
        </p:grpSpPr>
        <p:sp>
          <p:nvSpPr>
            <p:cNvPr id="24" name="Rounded Rectangle 23"/>
            <p:cNvSpPr/>
            <p:nvPr/>
          </p:nvSpPr>
          <p:spPr bwMode="auto">
            <a:xfrm>
              <a:off x="5014207" y="3544968"/>
              <a:ext cx="3572877" cy="3140058"/>
            </a:xfrm>
            <a:prstGeom prst="roundRect">
              <a:avLst/>
            </a:prstGeom>
            <a:solidFill>
              <a:srgbClr val="F2F2C3"/>
            </a:solidFill>
            <a:ln>
              <a:noFill/>
            </a:ln>
            <a:effectLst>
              <a:outerShdw blurRad="254000" dist="76200" dir="2700000" algn="tl" rotWithShape="0">
                <a:srgbClr val="000000"/>
              </a:outerShdw>
            </a:effectLst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5150030" y="3630445"/>
              <a:ext cx="339377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dirty="0" smtClean="0">
                  <a:latin typeface="Calibri" charset="0"/>
                  <a:cs typeface="Calibri" charset="0"/>
                </a:rPr>
                <a:t>Non-perturbatively </a:t>
              </a:r>
              <a:r>
                <a:rPr lang="en-US" i="1" dirty="0" err="1" smtClean="0">
                  <a:latin typeface="Calibri" charset="0"/>
                  <a:cs typeface="Calibri" charset="0"/>
                </a:rPr>
                <a:t>g</a:t>
              </a:r>
              <a:r>
                <a:rPr lang="en-US" i="1" baseline="-25000" dirty="0" err="1" smtClean="0">
                  <a:latin typeface="Calibri" charset="0"/>
                  <a:cs typeface="Calibri" charset="0"/>
                </a:rPr>
                <a:t>s</a:t>
              </a:r>
              <a:r>
                <a:rPr lang="en-US" i="1" baseline="-25000" dirty="0">
                  <a:latin typeface="Calibri" charset="0"/>
                  <a:cs typeface="Calibri" charset="0"/>
                </a:rPr>
                <a:t> </a:t>
              </a:r>
              <a:r>
                <a:rPr lang="en-US" i="1" dirty="0" smtClean="0">
                  <a:latin typeface="Calibri" charset="0"/>
                  <a:cs typeface="Calibri" charset="0"/>
                </a:rPr>
                <a:t>≠ </a:t>
              </a:r>
              <a:r>
                <a:rPr lang="en-US" dirty="0" smtClean="0">
                  <a:latin typeface="Calibri" charset="0"/>
                  <a:cs typeface="Calibri" charset="0"/>
                </a:rPr>
                <a:t>0: </a:t>
              </a:r>
            </a:p>
            <a:p>
              <a:pPr algn="l" eaLnBrk="1" hangingPunct="1"/>
              <a:r>
                <a:rPr lang="en-US" dirty="0" smtClean="0">
                  <a:latin typeface="Calibri" charset="0"/>
                  <a:cs typeface="Calibri" charset="0"/>
                </a:rPr>
                <a:t>n</a:t>
              </a:r>
              <a:r>
                <a:rPr lang="en-US" dirty="0" smtClean="0">
                  <a:latin typeface="Calibri" charset="0"/>
                  <a:cs typeface="Calibri" charset="0"/>
                </a:rPr>
                <a:t>aked </a:t>
              </a:r>
              <a:r>
                <a:rPr lang="en-US" dirty="0" smtClean="0">
                  <a:latin typeface="Calibri" charset="0"/>
                  <a:cs typeface="Calibri" charset="0"/>
                </a:rPr>
                <a:t>singularity </a:t>
              </a:r>
              <a:r>
                <a:rPr lang="en-US" dirty="0" smtClean="0">
                  <a:latin typeface="Calibri" charset="0"/>
                  <a:cs typeface="Calibri" charset="0"/>
                </a:rPr>
                <a:t>at</a:t>
              </a:r>
              <a:r>
                <a:rPr lang="en-US" dirty="0" smtClean="0">
                  <a:latin typeface="Calibri" charset="0"/>
                  <a:cs typeface="Calibri" charset="0"/>
                </a:rPr>
                <a:t> </a:t>
              </a:r>
              <a:r>
                <a:rPr lang="en-US" i="1" dirty="0" smtClean="0">
                  <a:latin typeface="Calibri" charset="0"/>
                  <a:cs typeface="Calibri" charset="0"/>
                </a:rPr>
                <a:t>H </a:t>
              </a:r>
              <a:r>
                <a:rPr lang="en-US" dirty="0" smtClean="0">
                  <a:latin typeface="Calibri" charset="0"/>
                  <a:cs typeface="Calibri" charset="0"/>
                </a:rPr>
                <a:t>= 0</a:t>
              </a:r>
              <a:endParaRPr lang="en-US" dirty="0">
                <a:latin typeface="Calibri" charset="0"/>
                <a:cs typeface="Calibri" charset="0"/>
              </a:endParaRPr>
            </a:p>
          </p:txBody>
        </p:sp>
        <p:sp>
          <p:nvSpPr>
            <p:cNvPr id="3" name="Oval 2"/>
            <p:cNvSpPr/>
            <p:nvPr/>
          </p:nvSpPr>
          <p:spPr bwMode="auto">
            <a:xfrm>
              <a:off x="5251312" y="4608781"/>
              <a:ext cx="1990614" cy="1831649"/>
            </a:xfrm>
            <a:prstGeom prst="ellipse">
              <a:avLst/>
            </a:prstGeom>
            <a:solidFill>
              <a:srgbClr val="CCCCFF"/>
            </a:solidFill>
            <a:ln w="28575" cap="flat" cmpd="sng" algn="ctr">
              <a:solidFill>
                <a:srgbClr val="0000FF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28" name="Picture 22" descr="LargeOrangeBall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 contrast="36000"/>
              <a:alphaModFix amt="78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9939" y="4608781"/>
              <a:ext cx="1981987" cy="1822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0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70336351"/>
                </p:ext>
              </p:extLst>
            </p:nvPr>
          </p:nvGraphicFramePr>
          <p:xfrm>
            <a:off x="5766590" y="4913029"/>
            <a:ext cx="708025" cy="561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2318" name="Equation" r:id="rId9" imgW="304800" imgH="241300" progId="Equation.DSMT4">
                    <p:embed/>
                  </p:oleObj>
                </mc:Choice>
                <mc:Fallback>
                  <p:oleObj name="Equation" r:id="rId9" imgW="304800" imgH="2413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6590" y="4913029"/>
                          <a:ext cx="708025" cy="5619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Oval 42"/>
            <p:cNvSpPr>
              <a:spLocks noChangeArrowheads="1"/>
            </p:cNvSpPr>
            <p:nvPr/>
          </p:nvSpPr>
          <p:spPr bwMode="auto">
            <a:xfrm>
              <a:off x="6172595" y="5475004"/>
              <a:ext cx="144462" cy="1444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/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graphicFrame>
          <p:nvGraphicFramePr>
            <p:cNvPr id="12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1562703"/>
                </p:ext>
              </p:extLst>
            </p:nvPr>
          </p:nvGraphicFramePr>
          <p:xfrm>
            <a:off x="7241926" y="5688112"/>
            <a:ext cx="1216025" cy="563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2319" name="Equation" r:id="rId11" imgW="520700" imgH="241300" progId="Equation.DSMT4">
                    <p:embed/>
                  </p:oleObj>
                </mc:Choice>
                <mc:Fallback>
                  <p:oleObj name="Equation" r:id="rId11" imgW="520700" imgH="2413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41926" y="5688112"/>
                          <a:ext cx="1216025" cy="563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" name="Straight Arrow Connector 8"/>
            <p:cNvCxnSpPr/>
            <p:nvPr/>
          </p:nvCxnSpPr>
          <p:spPr bwMode="auto">
            <a:xfrm>
              <a:off x="6584527" y="5582543"/>
              <a:ext cx="806450" cy="774700"/>
            </a:xfrm>
            <a:prstGeom prst="straightConnector1">
              <a:avLst/>
            </a:prstGeom>
            <a:solidFill>
              <a:srgbClr val="CCCC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aphicFrame>
          <p:nvGraphicFramePr>
            <p:cNvPr id="15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21247077"/>
                </p:ext>
              </p:extLst>
            </p:nvPr>
          </p:nvGraphicFramePr>
          <p:xfrm>
            <a:off x="7281065" y="5016067"/>
            <a:ext cx="808038" cy="303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2320" name="Equation" r:id="rId13" imgW="406400" imgH="152400" progId="Equation.DSMT4">
                    <p:embed/>
                  </p:oleObj>
                </mc:Choice>
                <mc:Fallback>
                  <p:oleObj name="Equation" r:id="rId13" imgW="406400" imgH="152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81065" y="5016067"/>
                          <a:ext cx="808038" cy="3032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" name="Group 21"/>
          <p:cNvGrpSpPr/>
          <p:nvPr/>
        </p:nvGrpSpPr>
        <p:grpSpPr>
          <a:xfrm>
            <a:off x="493837" y="3544968"/>
            <a:ext cx="3572877" cy="3140058"/>
            <a:chOff x="493837" y="3544968"/>
            <a:chExt cx="3572877" cy="3140058"/>
          </a:xfrm>
        </p:grpSpPr>
        <p:sp>
          <p:nvSpPr>
            <p:cNvPr id="21" name="Rounded Rectangle 20"/>
            <p:cNvSpPr/>
            <p:nvPr/>
          </p:nvSpPr>
          <p:spPr bwMode="auto">
            <a:xfrm>
              <a:off x="493837" y="3544968"/>
              <a:ext cx="3572877" cy="3140058"/>
            </a:xfrm>
            <a:prstGeom prst="roundRect">
              <a:avLst/>
            </a:prstGeom>
            <a:solidFill>
              <a:srgbClr val="F2F2C3"/>
            </a:solidFill>
            <a:ln>
              <a:noFill/>
            </a:ln>
            <a:effectLst>
              <a:outerShdw blurRad="254000" dist="76200" dir="2700000" algn="tl" rotWithShape="0">
                <a:prstClr val="black">
                  <a:alpha val="99000"/>
                </a:prstClr>
              </a:outerShdw>
            </a:effectLst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832706" y="3760582"/>
              <a:ext cx="2774167" cy="2670976"/>
              <a:chOff x="832706" y="3760582"/>
              <a:chExt cx="2774167" cy="2670976"/>
            </a:xfrm>
            <a:noFill/>
          </p:grpSpPr>
          <p:sp>
            <p:nvSpPr>
              <p:cNvPr id="14" name="TextBox 13"/>
              <p:cNvSpPr txBox="1">
                <a:spLocks noChangeArrowheads="1"/>
              </p:cNvSpPr>
              <p:nvPr/>
            </p:nvSpPr>
            <p:spPr bwMode="auto">
              <a:xfrm>
                <a:off x="832706" y="3760582"/>
                <a:ext cx="2774167" cy="461665"/>
              </a:xfrm>
              <a:prstGeom prst="rect">
                <a:avLst/>
              </a:prstGeom>
              <a:grp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l" eaLnBrk="1" hangingPunct="1"/>
                <a:r>
                  <a:rPr lang="en-US" dirty="0">
                    <a:latin typeface="Calibri" charset="0"/>
                    <a:cs typeface="Calibri" charset="0"/>
                  </a:rPr>
                  <a:t>P</a:t>
                </a:r>
                <a:r>
                  <a:rPr lang="en-US" dirty="0" smtClean="0">
                    <a:latin typeface="Calibri" charset="0"/>
                    <a:cs typeface="Calibri" charset="0"/>
                  </a:rPr>
                  <a:t>erturbatively </a:t>
                </a:r>
                <a:r>
                  <a:rPr lang="en-US" i="1" dirty="0" err="1" smtClean="0">
                    <a:latin typeface="Calibri" charset="0"/>
                    <a:cs typeface="Calibri" charset="0"/>
                  </a:rPr>
                  <a:t>g</a:t>
                </a:r>
                <a:r>
                  <a:rPr lang="en-US" i="1" baseline="-25000" dirty="0" err="1" smtClean="0">
                    <a:latin typeface="Calibri" charset="0"/>
                    <a:cs typeface="Calibri" charset="0"/>
                  </a:rPr>
                  <a:t>s</a:t>
                </a:r>
                <a:r>
                  <a:rPr lang="en-US" i="1" baseline="-25000" dirty="0">
                    <a:latin typeface="Calibri" charset="0"/>
                    <a:cs typeface="Calibri" charset="0"/>
                  </a:rPr>
                  <a:t> </a:t>
                </a:r>
                <a:r>
                  <a:rPr lang="en-US" i="1" dirty="0" smtClean="0">
                    <a:latin typeface="Calibri" charset="0"/>
                    <a:cs typeface="Calibri" charset="0"/>
                  </a:rPr>
                  <a:t>~ </a:t>
                </a:r>
                <a:r>
                  <a:rPr lang="en-US" dirty="0" smtClean="0">
                    <a:latin typeface="Calibri" charset="0"/>
                    <a:cs typeface="Calibri" charset="0"/>
                  </a:rPr>
                  <a:t>0: </a:t>
                </a:r>
              </a:p>
            </p:txBody>
          </p:sp>
          <p:graphicFrame>
            <p:nvGraphicFramePr>
              <p:cNvPr id="16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1563493"/>
                  </p:ext>
                </p:extLst>
              </p:nvPr>
            </p:nvGraphicFramePr>
            <p:xfrm>
              <a:off x="1539526" y="4913029"/>
              <a:ext cx="708025" cy="5619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2321" name="Equation" r:id="rId15" imgW="304800" imgH="241300" progId="Equation.DSMT4">
                      <p:embed/>
                    </p:oleObj>
                  </mc:Choice>
                  <mc:Fallback>
                    <p:oleObj name="Equation" r:id="rId15" imgW="304800" imgH="2413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39526" y="4913029"/>
                            <a:ext cx="708025" cy="5619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" name="Oval 42"/>
              <p:cNvSpPr>
                <a:spLocks noChangeArrowheads="1"/>
              </p:cNvSpPr>
              <p:nvPr/>
            </p:nvSpPr>
            <p:spPr bwMode="auto">
              <a:xfrm>
                <a:off x="2103089" y="5375757"/>
                <a:ext cx="144462" cy="14446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l"/>
                <a:endParaRPr 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" name="TextBox 17"/>
              <p:cNvSpPr txBox="1">
                <a:spLocks noChangeArrowheads="1"/>
              </p:cNvSpPr>
              <p:nvPr/>
            </p:nvSpPr>
            <p:spPr bwMode="auto">
              <a:xfrm>
                <a:off x="1154828" y="5969893"/>
                <a:ext cx="2169497" cy="461665"/>
              </a:xfrm>
              <a:prstGeom prst="rect">
                <a:avLst/>
              </a:prstGeom>
              <a:grp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l" eaLnBrk="1" hangingPunct="1"/>
                <a:r>
                  <a:rPr lang="en-US" i="1" dirty="0" smtClean="0">
                    <a:latin typeface="Calibri" charset="0"/>
                    <a:cs typeface="Calibri" charset="0"/>
                  </a:rPr>
                  <a:t>Flat space-time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30950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837" y="0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FF"/>
                </a:solidFill>
                <a:latin typeface="Calibri" charset="0"/>
                <a:cs typeface="Calibri" charset="0"/>
              </a:rPr>
              <a:t>Negative D0-branes</a:t>
            </a:r>
            <a:endParaRPr lang="en-US" sz="3200" dirty="0">
              <a:solidFill>
                <a:srgbClr val="0000FF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98997" y="1049338"/>
            <a:ext cx="6757987" cy="2900633"/>
            <a:chOff x="684213" y="1004888"/>
            <a:chExt cx="6757987" cy="2900633"/>
          </a:xfrm>
        </p:grpSpPr>
        <p:graphicFrame>
          <p:nvGraphicFramePr>
            <p:cNvPr id="42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31830137"/>
                </p:ext>
              </p:extLst>
            </p:nvPr>
          </p:nvGraphicFramePr>
          <p:xfrm>
            <a:off x="2142684" y="1791278"/>
            <a:ext cx="4121150" cy="1181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3181" name="Equation" r:id="rId3" imgW="1778000" imgH="508000" progId="Equation.DSMT4">
                    <p:embed/>
                  </p:oleObj>
                </mc:Choice>
                <mc:Fallback>
                  <p:oleObj name="Equation" r:id="rId3" imgW="1778000" imgH="5080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42684" y="1791278"/>
                          <a:ext cx="4121150" cy="1181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3" name="TextBox 5"/>
            <p:cNvSpPr txBox="1">
              <a:spLocks noChangeArrowheads="1"/>
            </p:cNvSpPr>
            <p:nvPr/>
          </p:nvSpPr>
          <p:spPr bwMode="auto">
            <a:xfrm>
              <a:off x="684213" y="1049338"/>
              <a:ext cx="45069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dirty="0" smtClean="0">
                  <a:latin typeface="Calibri" charset="0"/>
                  <a:cs typeface="Calibri" charset="0"/>
                </a:rPr>
                <a:t>M-theory metric in 11 dimensions </a:t>
              </a:r>
              <a:endParaRPr lang="en-US" dirty="0">
                <a:latin typeface="Calibri" charset="0"/>
                <a:cs typeface="Calibri" charset="0"/>
              </a:endParaRPr>
            </a:p>
          </p:txBody>
        </p:sp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684213" y="3443856"/>
              <a:ext cx="339377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dirty="0" err="1">
                  <a:latin typeface="Calibri" charset="0"/>
                  <a:cs typeface="Calibri" charset="0"/>
                </a:rPr>
                <a:t>p</a:t>
              </a:r>
              <a:r>
                <a:rPr lang="en-US" dirty="0" err="1" smtClean="0">
                  <a:latin typeface="Calibri" charset="0"/>
                  <a:cs typeface="Calibri" charset="0"/>
                </a:rPr>
                <a:t>p</a:t>
              </a:r>
              <a:r>
                <a:rPr lang="en-US" dirty="0" smtClean="0">
                  <a:latin typeface="Calibri" charset="0"/>
                  <a:cs typeface="Calibri" charset="0"/>
                </a:rPr>
                <a:t>-</a:t>
              </a:r>
              <a:r>
                <a:rPr lang="en-US" dirty="0" smtClean="0">
                  <a:latin typeface="Calibri" charset="0"/>
                  <a:cs typeface="Calibri" charset="0"/>
                </a:rPr>
                <a:t>wave, </a:t>
              </a:r>
              <a:r>
                <a:rPr lang="en-US" dirty="0" smtClean="0">
                  <a:latin typeface="Calibri" charset="0"/>
                  <a:cs typeface="Calibri" charset="0"/>
                </a:rPr>
                <a:t>smooth at </a:t>
              </a:r>
              <a:r>
                <a:rPr lang="en-US" i="1" dirty="0" smtClean="0">
                  <a:latin typeface="Calibri" charset="0"/>
                  <a:cs typeface="Calibri" charset="0"/>
                </a:rPr>
                <a:t>H </a:t>
              </a:r>
              <a:r>
                <a:rPr lang="en-US" dirty="0" smtClean="0">
                  <a:latin typeface="Calibri" charset="0"/>
                  <a:cs typeface="Calibri" charset="0"/>
                </a:rPr>
                <a:t>= 0</a:t>
              </a:r>
              <a:endParaRPr lang="en-US" dirty="0">
                <a:latin typeface="Calibri" charset="0"/>
                <a:cs typeface="Calibri" charset="0"/>
              </a:endParaRPr>
            </a:p>
          </p:txBody>
        </p:sp>
        <p:graphicFrame>
          <p:nvGraphicFramePr>
            <p:cNvPr id="9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35728057"/>
                </p:ext>
              </p:extLst>
            </p:nvPr>
          </p:nvGraphicFramePr>
          <p:xfrm>
            <a:off x="5235575" y="1004888"/>
            <a:ext cx="2206625" cy="560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3182" name="Equation" r:id="rId5" imgW="952500" imgH="241300" progId="Equation.DSMT4">
                    <p:embed/>
                  </p:oleObj>
                </mc:Choice>
                <mc:Fallback>
                  <p:oleObj name="Equation" r:id="rId5" imgW="952500" imgH="2413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35575" y="1004888"/>
                          <a:ext cx="2206625" cy="5603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095036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gnaturechange4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710" y="706604"/>
            <a:ext cx="7917144" cy="5549042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6573845"/>
              </p:ext>
            </p:extLst>
          </p:nvPr>
        </p:nvGraphicFramePr>
        <p:xfrm>
          <a:off x="1503613" y="4985545"/>
          <a:ext cx="1604924" cy="53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72" name="Equation" r:id="rId5" imgW="800100" imgH="266700" progId="Equation.DSMT4">
                  <p:embed/>
                </p:oleObj>
              </mc:Choice>
              <mc:Fallback>
                <p:oleObj name="Equation" r:id="rId5" imgW="8001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3613" y="4985545"/>
                        <a:ext cx="1604924" cy="537725"/>
                      </a:xfrm>
                      <a:prstGeom prst="rect">
                        <a:avLst/>
                      </a:prstGeom>
                      <a:solidFill>
                        <a:srgbClr val="F2F2C3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8320201"/>
              </p:ext>
            </p:extLst>
          </p:nvPr>
        </p:nvGraphicFramePr>
        <p:xfrm>
          <a:off x="4673701" y="2690562"/>
          <a:ext cx="1477963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73" name="Equation" r:id="rId7" imgW="736600" imgH="266700" progId="Equation.DSMT4">
                  <p:embed/>
                </p:oleObj>
              </mc:Choice>
              <mc:Fallback>
                <p:oleObj name="Equation" r:id="rId7" imgW="7366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3701" y="2690562"/>
                        <a:ext cx="1477963" cy="538162"/>
                      </a:xfrm>
                      <a:prstGeom prst="rect">
                        <a:avLst/>
                      </a:prstGeom>
                      <a:solidFill>
                        <a:srgbClr val="F2F2C3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5982400" y="348530"/>
            <a:ext cx="2919599" cy="1645624"/>
            <a:chOff x="6435911" y="4921032"/>
            <a:chExt cx="2232874" cy="1125791"/>
          </a:xfrm>
          <a:solidFill>
            <a:srgbClr val="FFBDD1"/>
          </a:solidFill>
        </p:grpSpPr>
        <p:sp>
          <p:nvSpPr>
            <p:cNvPr id="6" name="Rounded Rectangle 5"/>
            <p:cNvSpPr/>
            <p:nvPr/>
          </p:nvSpPr>
          <p:spPr bwMode="auto">
            <a:xfrm>
              <a:off x="6435911" y="4921032"/>
              <a:ext cx="2232874" cy="1125791"/>
            </a:xfrm>
            <a:prstGeom prst="roundRect">
              <a:avLst/>
            </a:prstGeom>
            <a:solidFill>
              <a:srgbClr val="CCFFCC"/>
            </a:solidFill>
            <a:ln>
              <a:noFill/>
            </a:ln>
            <a:effectLst>
              <a:outerShdw blurRad="254000" dist="76200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6654116" y="5098125"/>
              <a:ext cx="1909606" cy="821159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 smtClean="0">
                  <a:latin typeface="Calibri" charset="0"/>
                  <a:cs typeface="Calibri" charset="0"/>
                </a:rPr>
                <a:t>M-theory on </a:t>
              </a:r>
              <a:r>
                <a:rPr lang="en-US" dirty="0" smtClean="0">
                  <a:latin typeface="Calibri" charset="0"/>
                  <a:cs typeface="Calibri" charset="0"/>
                </a:rPr>
                <a:t>time</a:t>
              </a:r>
              <a:r>
                <a:rPr lang="en-US" dirty="0" smtClean="0">
                  <a:latin typeface="Calibri" charset="0"/>
                  <a:cs typeface="Calibri" charset="0"/>
                </a:rPr>
                <a:t>-like </a:t>
              </a:r>
              <a:r>
                <a:rPr lang="en-US" dirty="0" smtClean="0">
                  <a:latin typeface="Calibri" charset="0"/>
                  <a:cs typeface="Calibri" charset="0"/>
                </a:rPr>
                <a:t>circle: </a:t>
              </a:r>
              <a:r>
                <a:rPr lang="en-US" dirty="0" smtClean="0">
                  <a:latin typeface="Calibri" charset="0"/>
                  <a:cs typeface="Calibri" charset="0"/>
                </a:rPr>
                <a:t>closed time-like </a:t>
              </a:r>
              <a:r>
                <a:rPr lang="en-US" dirty="0" smtClean="0">
                  <a:latin typeface="Calibri" charset="0"/>
                  <a:cs typeface="Calibri" charset="0"/>
                </a:rPr>
                <a:t>loops</a:t>
              </a:r>
              <a:endParaRPr lang="en-US" dirty="0">
                <a:latin typeface="Calibri" charset="0"/>
                <a:cs typeface="Calibri" charset="0"/>
              </a:endParaRPr>
            </a:p>
          </p:txBody>
        </p:sp>
      </p:grpSp>
      <p:sp>
        <p:nvSpPr>
          <p:cNvPr id="8" name="Up Arrow 7"/>
          <p:cNvSpPr/>
          <p:nvPr/>
        </p:nvSpPr>
        <p:spPr bwMode="auto">
          <a:xfrm>
            <a:off x="1507432" y="3776270"/>
            <a:ext cx="367956" cy="806026"/>
          </a:xfrm>
          <a:prstGeom prst="upArrow">
            <a:avLst>
              <a:gd name="adj1" fmla="val 17742"/>
              <a:gd name="adj2" fmla="val 79034"/>
            </a:avLst>
          </a:prstGeom>
          <a:solidFill>
            <a:srgbClr val="3366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9" name="Up Arrow 8"/>
          <p:cNvSpPr/>
          <p:nvPr/>
        </p:nvSpPr>
        <p:spPr bwMode="auto">
          <a:xfrm>
            <a:off x="4839875" y="510951"/>
            <a:ext cx="367956" cy="806026"/>
          </a:xfrm>
          <a:prstGeom prst="upArrow">
            <a:avLst>
              <a:gd name="adj1" fmla="val 17742"/>
              <a:gd name="adj2" fmla="val 79034"/>
            </a:avLst>
          </a:prstGeom>
          <a:solidFill>
            <a:srgbClr val="3366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  <a:cs typeface="Arial" charset="0"/>
            </a:endParaRPr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7405796"/>
              </p:ext>
            </p:extLst>
          </p:nvPr>
        </p:nvGraphicFramePr>
        <p:xfrm>
          <a:off x="1325563" y="738188"/>
          <a:ext cx="128905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74" name="Equation" r:id="rId9" imgW="647700" imgH="203200" progId="Equation.DSMT4">
                  <p:embed/>
                </p:oleObj>
              </mc:Choice>
              <mc:Fallback>
                <p:oleObj name="Equation" r:id="rId9" imgW="647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5563" y="738188"/>
                        <a:ext cx="128905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4839875" y="4866843"/>
            <a:ext cx="2154829" cy="1849535"/>
            <a:chOff x="4839875" y="4866843"/>
            <a:chExt cx="2154829" cy="1849535"/>
          </a:xfrm>
        </p:grpSpPr>
        <p:pic>
          <p:nvPicPr>
            <p:cNvPr id="11" name="Picture 1032" descr="D:\images\string_diagram3.gif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9875" y="4866843"/>
              <a:ext cx="2154829" cy="1693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3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64915144"/>
                </p:ext>
              </p:extLst>
            </p:nvPr>
          </p:nvGraphicFramePr>
          <p:xfrm>
            <a:off x="5142649" y="6306803"/>
            <a:ext cx="1655762" cy="409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0175" name="Equation" r:id="rId12" imgW="825500" imgH="203200" progId="Equation.DSMT4">
                    <p:embed/>
                  </p:oleObj>
                </mc:Choice>
                <mc:Fallback>
                  <p:oleObj name="Equation" r:id="rId12" imgW="825500" imgH="203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42649" y="6306803"/>
                          <a:ext cx="1655762" cy="409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Group 15"/>
          <p:cNvGrpSpPr/>
          <p:nvPr/>
        </p:nvGrpSpPr>
        <p:grpSpPr>
          <a:xfrm>
            <a:off x="6560196" y="2486203"/>
            <a:ext cx="2154829" cy="1870155"/>
            <a:chOff x="6560196" y="2486203"/>
            <a:chExt cx="2154829" cy="1870155"/>
          </a:xfrm>
        </p:grpSpPr>
        <p:pic>
          <p:nvPicPr>
            <p:cNvPr id="12" name="Picture 1032" descr="D:\images\string_diagram3.gif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0196" y="2486203"/>
              <a:ext cx="2154829" cy="1693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12009643"/>
                </p:ext>
              </p:extLst>
            </p:nvPr>
          </p:nvGraphicFramePr>
          <p:xfrm>
            <a:off x="6742892" y="3946783"/>
            <a:ext cx="1731962" cy="409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0176" name="Equation" r:id="rId14" imgW="863600" imgH="203200" progId="Equation.DSMT4">
                    <p:embed/>
                  </p:oleObj>
                </mc:Choice>
                <mc:Fallback>
                  <p:oleObj name="Equation" r:id="rId14" imgW="863600" imgH="203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42892" y="3946783"/>
                          <a:ext cx="1731962" cy="409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806003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837" y="0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FF"/>
                </a:solidFill>
                <a:latin typeface="Calibri" charset="0"/>
                <a:cs typeface="Calibri" charset="0"/>
              </a:rPr>
              <a:t>Analytic Continuation</a:t>
            </a:r>
            <a:endParaRPr lang="en-US" sz="3200" dirty="0">
              <a:solidFill>
                <a:srgbClr val="0000FF"/>
              </a:solidFill>
            </a:endParaRPr>
          </a:p>
        </p:txBody>
      </p:sp>
      <p:graphicFrame>
        <p:nvGraphicFramePr>
          <p:cNvPr id="4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5018134"/>
              </p:ext>
            </p:extLst>
          </p:nvPr>
        </p:nvGraphicFramePr>
        <p:xfrm>
          <a:off x="1695450" y="1657953"/>
          <a:ext cx="6046788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96" name="Equation" r:id="rId3" imgW="2806700" imgH="381000" progId="Equation.DSMT4">
                  <p:embed/>
                </p:oleObj>
              </mc:Choice>
              <mc:Fallback>
                <p:oleObj name="Equation" r:id="rId3" imgW="28067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5450" y="1657953"/>
                        <a:ext cx="6046788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5"/>
          <p:cNvSpPr txBox="1">
            <a:spLocks noChangeArrowheads="1"/>
          </p:cNvSpPr>
          <p:nvPr/>
        </p:nvSpPr>
        <p:spPr bwMode="auto">
          <a:xfrm>
            <a:off x="684213" y="1049338"/>
            <a:ext cx="44830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dirty="0" smtClean="0">
                <a:latin typeface="Calibri" charset="0"/>
                <a:cs typeface="Calibri" charset="0"/>
              </a:rPr>
              <a:t>After absorbing complex factors in </a:t>
            </a:r>
            <a:endParaRPr lang="en-US" dirty="0">
              <a:latin typeface="Calibri" charset="0"/>
              <a:cs typeface="Calibri" charset="0"/>
            </a:endParaRPr>
          </a:p>
        </p:txBody>
      </p:sp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0629616"/>
              </p:ext>
            </p:extLst>
          </p:nvPr>
        </p:nvGraphicFramePr>
        <p:xfrm>
          <a:off x="5045075" y="1039813"/>
          <a:ext cx="25781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97" name="Equation" r:id="rId5" imgW="1295400" imgH="266700" progId="Equation.DSMT4">
                  <p:embed/>
                </p:oleObj>
              </mc:Choice>
              <mc:Fallback>
                <p:oleObj name="Equation" r:id="rId5" imgW="12954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5075" y="1039813"/>
                        <a:ext cx="2578100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751127" y="2606003"/>
            <a:ext cx="6489151" cy="3132031"/>
            <a:chOff x="751127" y="2606003"/>
            <a:chExt cx="6489151" cy="3132031"/>
          </a:xfrm>
        </p:grpSpPr>
        <p:sp>
          <p:nvSpPr>
            <p:cNvPr id="3" name="Oval 2"/>
            <p:cNvSpPr/>
            <p:nvPr/>
          </p:nvSpPr>
          <p:spPr bwMode="auto">
            <a:xfrm>
              <a:off x="3225845" y="3552265"/>
              <a:ext cx="2418046" cy="2185769"/>
            </a:xfrm>
            <a:prstGeom prst="ellipse">
              <a:avLst/>
            </a:prstGeom>
            <a:solidFill>
              <a:srgbClr val="CCCCFF"/>
            </a:solidFill>
            <a:ln w="28575" cap="flat" cmpd="sng" algn="ctr">
              <a:solidFill>
                <a:srgbClr val="0000FF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15" name="Picture 22" descr="LargeOrangeBall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 contrast="36000"/>
              <a:alphaModFix amt="78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0268" y="3567701"/>
              <a:ext cx="2381411" cy="213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0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50245363"/>
                </p:ext>
              </p:extLst>
            </p:nvPr>
          </p:nvGraphicFramePr>
          <p:xfrm>
            <a:off x="3997440" y="3958842"/>
            <a:ext cx="708025" cy="561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398" name="Equation" r:id="rId9" imgW="304800" imgH="241300" progId="Equation.DSMT4">
                    <p:embed/>
                  </p:oleObj>
                </mc:Choice>
                <mc:Fallback>
                  <p:oleObj name="Equation" r:id="rId9" imgW="304800" imgH="2413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97440" y="3958842"/>
                          <a:ext cx="708025" cy="5619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Oval 42"/>
            <p:cNvSpPr>
              <a:spLocks noChangeArrowheads="1"/>
            </p:cNvSpPr>
            <p:nvPr/>
          </p:nvSpPr>
          <p:spPr bwMode="auto">
            <a:xfrm>
              <a:off x="4476865" y="4442534"/>
              <a:ext cx="144462" cy="1444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/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graphicFrame>
          <p:nvGraphicFramePr>
            <p:cNvPr id="16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09854305"/>
                </p:ext>
              </p:extLst>
            </p:nvPr>
          </p:nvGraphicFramePr>
          <p:xfrm>
            <a:off x="6078228" y="4222191"/>
            <a:ext cx="1162050" cy="403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399" name="Equation" r:id="rId11" imgW="584200" imgH="203200" progId="Equation.DSMT4">
                    <p:embed/>
                  </p:oleObj>
                </mc:Choice>
                <mc:Fallback>
                  <p:oleObj name="Equation" r:id="rId11" imgW="584200" imgH="203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78228" y="4222191"/>
                          <a:ext cx="1162050" cy="403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58526186"/>
                </p:ext>
              </p:extLst>
            </p:nvPr>
          </p:nvGraphicFramePr>
          <p:xfrm>
            <a:off x="3568968" y="4801976"/>
            <a:ext cx="1844675" cy="403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400" name="Equation" r:id="rId13" imgW="927100" imgH="203200" progId="Equation.DSMT4">
                    <p:embed/>
                  </p:oleObj>
                </mc:Choice>
                <mc:Fallback>
                  <p:oleObj name="Equation" r:id="rId13" imgW="927100" imgH="203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68968" y="4801976"/>
                          <a:ext cx="1844675" cy="403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TextBox 5"/>
            <p:cNvSpPr txBox="1">
              <a:spLocks noChangeArrowheads="1"/>
            </p:cNvSpPr>
            <p:nvPr/>
          </p:nvSpPr>
          <p:spPr bwMode="auto">
            <a:xfrm>
              <a:off x="751127" y="2606003"/>
              <a:ext cx="58585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dirty="0" smtClean="0">
                  <a:latin typeface="Calibri" charset="0"/>
                  <a:cs typeface="Calibri" charset="0"/>
                </a:rPr>
                <a:t>Bubble of space-time with different signature</a:t>
              </a:r>
              <a:endParaRPr lang="en-US" dirty="0">
                <a:latin typeface="Calibri" charset="0"/>
                <a:cs typeface="Calibri" charset="0"/>
              </a:endParaRPr>
            </a:p>
          </p:txBody>
        </p:sp>
        <p:graphicFrame>
          <p:nvGraphicFramePr>
            <p:cNvPr id="1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71570490"/>
                </p:ext>
              </p:extLst>
            </p:nvPr>
          </p:nvGraphicFramePr>
          <p:xfrm>
            <a:off x="1468302" y="4069351"/>
            <a:ext cx="1652588" cy="473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401" name="Equation" r:id="rId15" imgW="711200" imgH="203200" progId="Equation.DSMT4">
                    <p:embed/>
                  </p:oleObj>
                </mc:Choice>
                <mc:Fallback>
                  <p:oleObj name="Equation" r:id="rId15" imgW="711200" imgH="203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68302" y="4069351"/>
                          <a:ext cx="1652588" cy="473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830415" y="6034574"/>
            <a:ext cx="48853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dirty="0" smtClean="0">
                <a:latin typeface="Calibri" charset="0"/>
                <a:cs typeface="Calibri" charset="0"/>
              </a:rPr>
              <a:t>Supersymmetric probes finite tension</a:t>
            </a:r>
            <a:endParaRPr lang="en-US" dirty="0">
              <a:latin typeface="Calibri" charset="0"/>
              <a:cs typeface="Calibri" charset="0"/>
            </a:endParaRPr>
          </a:p>
        </p:txBody>
      </p:sp>
      <p:graphicFrame>
        <p:nvGraphicFramePr>
          <p:cNvPr id="2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9984790"/>
              </p:ext>
            </p:extLst>
          </p:nvPr>
        </p:nvGraphicFramePr>
        <p:xfrm>
          <a:off x="5721291" y="6019612"/>
          <a:ext cx="23241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02" name="Equation" r:id="rId17" imgW="1168400" imgH="254000" progId="Equation.DSMT4">
                  <p:embed/>
                </p:oleObj>
              </mc:Choice>
              <mc:Fallback>
                <p:oleObj name="Equation" r:id="rId17" imgW="11684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1291" y="6019612"/>
                        <a:ext cx="232410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7445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93837" y="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r>
              <a:rPr lang="en-US" sz="3200" b="1" dirty="0" smtClean="0">
                <a:solidFill>
                  <a:srgbClr val="0000FF"/>
                </a:solidFill>
                <a:latin typeface="Calibri" charset="0"/>
                <a:cs typeface="Calibri" charset="0"/>
              </a:rPr>
              <a:t>Cauchy Problem</a:t>
            </a:r>
            <a:endParaRPr lang="en-US" sz="3200" dirty="0">
              <a:solidFill>
                <a:srgbClr val="0000FF"/>
              </a:solidFill>
            </a:endParaRPr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385820"/>
              </p:ext>
            </p:extLst>
          </p:nvPr>
        </p:nvGraphicFramePr>
        <p:xfrm>
          <a:off x="3418746" y="1676003"/>
          <a:ext cx="1531938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52" name="Equation" r:id="rId3" imgW="711200" imgH="279400" progId="Equation.DSMT4">
                  <p:embed/>
                </p:oleObj>
              </mc:Choice>
              <mc:Fallback>
                <p:oleObj name="Equation" r:id="rId3" imgW="7112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8746" y="1676003"/>
                        <a:ext cx="1531938" cy="60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751127" y="2375170"/>
            <a:ext cx="70947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dirty="0" smtClean="0">
                <a:latin typeface="Calibri" charset="0"/>
                <a:cs typeface="Calibri" charset="0"/>
              </a:rPr>
              <a:t>Spatial momentum space sign(</a:t>
            </a:r>
            <a:r>
              <a:rPr lang="en-US" i="1" dirty="0" err="1" smtClean="0">
                <a:latin typeface="Calibri" charset="0"/>
                <a:cs typeface="Calibri" charset="0"/>
              </a:rPr>
              <a:t>r</a:t>
            </a:r>
            <a:r>
              <a:rPr lang="en-US" dirty="0" err="1" smtClean="0">
                <a:latin typeface="Calibri" charset="0"/>
                <a:cs typeface="Calibri" charset="0"/>
              </a:rPr>
              <a:t>,</a:t>
            </a:r>
            <a:r>
              <a:rPr lang="en-US" i="1" dirty="0" err="1" smtClean="0">
                <a:latin typeface="Calibri" charset="0"/>
                <a:cs typeface="Calibri" charset="0"/>
              </a:rPr>
              <a:t>s</a:t>
            </a:r>
            <a:r>
              <a:rPr lang="en-US" dirty="0" smtClean="0">
                <a:latin typeface="Calibri" charset="0"/>
                <a:cs typeface="Calibri" charset="0"/>
              </a:rPr>
              <a:t>). Non-local constraint</a:t>
            </a:r>
            <a:endParaRPr lang="en-US" dirty="0">
              <a:latin typeface="Calibri" charset="0"/>
              <a:cs typeface="Calibri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751127" y="913507"/>
            <a:ext cx="65538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dirty="0" smtClean="0">
                <a:latin typeface="Calibri" charset="0"/>
                <a:cs typeface="Calibri" charset="0"/>
              </a:rPr>
              <a:t>More than one time: ill-posed initial value problem</a:t>
            </a:r>
            <a:endParaRPr lang="en-US" dirty="0">
              <a:latin typeface="Calibri" charset="0"/>
              <a:cs typeface="Calibri" charset="0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931758"/>
              </p:ext>
            </p:extLst>
          </p:nvPr>
        </p:nvGraphicFramePr>
        <p:xfrm>
          <a:off x="2546350" y="3052763"/>
          <a:ext cx="3584575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53" name="Equation" r:id="rId5" imgW="1663700" imgH="520700" progId="Equation.DSMT4">
                  <p:embed/>
                </p:oleObj>
              </mc:Choice>
              <mc:Fallback>
                <p:oleObj name="Equation" r:id="rId5" imgW="16637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6350" y="3052763"/>
                        <a:ext cx="3584575" cy="112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751127" y="4379319"/>
            <a:ext cx="48835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dirty="0" smtClean="0">
                <a:latin typeface="Calibri" charset="0"/>
                <a:cs typeface="Calibri" charset="0"/>
              </a:rPr>
              <a:t>How to extend to interacting theory?</a:t>
            </a:r>
            <a:endParaRPr lang="en-US" i="1" dirty="0" smtClean="0">
              <a:latin typeface="Calibri" charset="0"/>
              <a:cs typeface="Calibri" charset="0"/>
            </a:endParaRP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374336"/>
              </p:ext>
            </p:extLst>
          </p:nvPr>
        </p:nvGraphicFramePr>
        <p:xfrm>
          <a:off x="2614613" y="5702300"/>
          <a:ext cx="3448050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54" name="Equation" r:id="rId7" imgW="1600200" imgH="406400" progId="Equation.DSMT4">
                  <p:embed/>
                </p:oleObj>
              </mc:Choice>
              <mc:Fallback>
                <p:oleObj name="Equation" r:id="rId7" imgW="16002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4613" y="5702300"/>
                        <a:ext cx="3448050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751127" y="4746024"/>
            <a:ext cx="63750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endParaRPr lang="en-US" dirty="0" smtClean="0">
              <a:latin typeface="Calibri" charset="0"/>
              <a:cs typeface="Calibri" charset="0"/>
            </a:endParaRPr>
          </a:p>
          <a:p>
            <a:pPr algn="l" eaLnBrk="1" hangingPunct="1"/>
            <a:r>
              <a:rPr lang="en-US" dirty="0" smtClean="0">
                <a:latin typeface="Calibri" charset="0"/>
                <a:cs typeface="Calibri" charset="0"/>
              </a:rPr>
              <a:t>Modular theta-functions for indefinite signatures</a:t>
            </a:r>
            <a:endParaRPr lang="en-US" i="1" dirty="0" smtClean="0"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023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reen Shot 2016-08-01 at 9.08.29 A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478" y="3121858"/>
            <a:ext cx="8667815" cy="3736141"/>
          </a:xfrm>
          <a:prstGeom prst="rect">
            <a:avLst/>
          </a:prstGeom>
          <a:solidFill>
            <a:srgbClr val="F2F2C3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837" y="0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FF"/>
                </a:solidFill>
                <a:latin typeface="Calibri" charset="0"/>
                <a:cs typeface="Calibri" charset="0"/>
              </a:rPr>
              <a:t>Hull Dualities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43" name="TextBox 5"/>
          <p:cNvSpPr txBox="1">
            <a:spLocks noChangeArrowheads="1"/>
          </p:cNvSpPr>
          <p:nvPr/>
        </p:nvSpPr>
        <p:spPr bwMode="auto">
          <a:xfrm>
            <a:off x="493837" y="1036319"/>
            <a:ext cx="838853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dirty="0" smtClean="0">
                <a:latin typeface="Calibri" charset="0"/>
                <a:cs typeface="Calibri" charset="0"/>
              </a:rPr>
              <a:t>T-dualities of Type II string theory on compactified </a:t>
            </a:r>
          </a:p>
          <a:p>
            <a:pPr algn="l" eaLnBrk="1" hangingPunct="1"/>
            <a:r>
              <a:rPr lang="en-US" dirty="0" smtClean="0">
                <a:latin typeface="Calibri" charset="0"/>
                <a:cs typeface="Calibri" charset="0"/>
              </a:rPr>
              <a:t>timelike dimension: exotic string theories.</a:t>
            </a:r>
          </a:p>
          <a:p>
            <a:pPr algn="l" eaLnBrk="1" hangingPunct="1"/>
            <a:endParaRPr lang="en-US" dirty="0">
              <a:latin typeface="Calibri" charset="0"/>
              <a:cs typeface="Calibri" charset="0"/>
            </a:endParaRPr>
          </a:p>
          <a:p>
            <a:pPr algn="l" eaLnBrk="1" hangingPunct="1"/>
            <a:r>
              <a:rPr lang="en-US" dirty="0" smtClean="0">
                <a:latin typeface="Calibri" charset="0"/>
                <a:cs typeface="Calibri" charset="0"/>
              </a:rPr>
              <a:t>F-strings, D-branes, NS5-branes will also have different signatures,</a:t>
            </a:r>
          </a:p>
          <a:p>
            <a:pPr algn="l" eaLnBrk="1" hangingPunct="1"/>
            <a:r>
              <a:rPr lang="en-US" dirty="0" smtClean="0">
                <a:latin typeface="Calibri" charset="0"/>
                <a:cs typeface="Calibri" charset="0"/>
              </a:rPr>
              <a:t>	Type IIA/B</a:t>
            </a:r>
            <a:r>
              <a:rPr lang="en-US" baseline="30000" dirty="0" smtClean="0">
                <a:latin typeface="Calibri" charset="0"/>
                <a:cs typeface="Calibri" charset="0"/>
              </a:rPr>
              <a:t>±± </a:t>
            </a:r>
            <a:r>
              <a:rPr lang="en-US" dirty="0" smtClean="0">
                <a:latin typeface="Calibri" charset="0"/>
                <a:cs typeface="Calibri" charset="0"/>
              </a:rPr>
              <a:t>	F1, D1/2 </a:t>
            </a:r>
            <a:r>
              <a:rPr lang="en-US" dirty="0" err="1" smtClean="0">
                <a:latin typeface="Calibri" charset="0"/>
                <a:cs typeface="Calibri" charset="0"/>
              </a:rPr>
              <a:t>Lorentzian</a:t>
            </a:r>
            <a:r>
              <a:rPr lang="en-US" dirty="0" smtClean="0">
                <a:latin typeface="Calibri" charset="0"/>
                <a:cs typeface="Calibri" charset="0"/>
              </a:rPr>
              <a:t> or Euclidean</a:t>
            </a:r>
            <a:r>
              <a:rPr lang="en-US" dirty="0" smtClean="0">
                <a:latin typeface="Calibri" charset="0"/>
                <a:cs typeface="Calibri" charset="0"/>
              </a:rPr>
              <a:t> </a:t>
            </a:r>
          </a:p>
          <a:p>
            <a:pPr algn="l" eaLnBrk="1" hangingPunct="1"/>
            <a:r>
              <a:rPr lang="en-US" dirty="0" smtClean="0">
                <a:latin typeface="Calibri" charset="0"/>
                <a:cs typeface="Calibri" charset="0"/>
              </a:rPr>
              <a:t>	M</a:t>
            </a:r>
            <a:r>
              <a:rPr lang="en-US" baseline="30000" dirty="0">
                <a:latin typeface="Calibri" charset="0"/>
                <a:cs typeface="Calibri" charset="0"/>
              </a:rPr>
              <a:t>±</a:t>
            </a:r>
            <a:r>
              <a:rPr lang="en-US" dirty="0" smtClean="0">
                <a:latin typeface="Calibri" charset="0"/>
                <a:cs typeface="Calibri" charset="0"/>
              </a:rPr>
              <a:t>-theory: 	M2 </a:t>
            </a:r>
            <a:r>
              <a:rPr lang="en-US" dirty="0" err="1" smtClean="0">
                <a:latin typeface="Calibri" charset="0"/>
                <a:cs typeface="Calibri" charset="0"/>
              </a:rPr>
              <a:t>Lorentzian</a:t>
            </a:r>
            <a:r>
              <a:rPr lang="en-US" dirty="0">
                <a:latin typeface="Calibri" charset="0"/>
                <a:cs typeface="Calibri" charset="0"/>
              </a:rPr>
              <a:t> </a:t>
            </a:r>
            <a:r>
              <a:rPr lang="en-US" dirty="0" smtClean="0">
                <a:latin typeface="Calibri" charset="0"/>
                <a:cs typeface="Calibri" charset="0"/>
              </a:rPr>
              <a:t>or Euclidean</a:t>
            </a:r>
            <a:endParaRPr lang="en-US" dirty="0">
              <a:latin typeface="Calibri" charset="0"/>
              <a:cs typeface="Calibri" charset="0"/>
            </a:endParaRPr>
          </a:p>
          <a:p>
            <a:pPr algn="l" eaLnBrk="1" hangingPunct="1"/>
            <a:endParaRPr lang="en-US" dirty="0">
              <a:latin typeface="Calibri" charset="0"/>
              <a:cs typeface="Calibri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89042" y="508753"/>
            <a:ext cx="1318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800000"/>
                </a:solidFill>
                <a:latin typeface="Calibri"/>
                <a:cs typeface="Calibri"/>
              </a:rPr>
              <a:t>Hull, </a:t>
            </a:r>
            <a:r>
              <a:rPr lang="en-US" sz="2000" dirty="0" err="1" smtClean="0">
                <a:solidFill>
                  <a:srgbClr val="800000"/>
                </a:solidFill>
                <a:latin typeface="Calibri"/>
                <a:cs typeface="Calibri"/>
              </a:rPr>
              <a:t>Khuri</a:t>
            </a:r>
            <a:endParaRPr lang="en-US" sz="2000" i="1" dirty="0" smtClean="0">
              <a:solidFill>
                <a:srgbClr val="8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2675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8-01 at 9.07.08 AM.png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461" y="1575219"/>
            <a:ext cx="8641931" cy="45180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254000" dist="76200" dir="2700000" algn="tl" rotWithShape="0">
              <a:srgbClr val="000000"/>
            </a:outerShdw>
          </a:effec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93837" y="170953"/>
            <a:ext cx="8229600" cy="78150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charset="0"/>
                <a:cs typeface="Arial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charset="0"/>
                <a:cs typeface="Arial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charset="0"/>
                <a:cs typeface="Arial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charset="0"/>
                <a:cs typeface="Arial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Arial" pitchFamily="-112" charset="0"/>
                <a:cs typeface="Arial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Arial" pitchFamily="-112" charset="0"/>
                <a:cs typeface="Arial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Arial" pitchFamily="-112" charset="0"/>
                <a:cs typeface="Arial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Arial" pitchFamily="-112" charset="0"/>
                <a:cs typeface="Arial" pitchFamily="-112" charset="0"/>
              </a:defRPr>
            </a:lvl9pPr>
          </a:lstStyle>
          <a:p>
            <a:r>
              <a:rPr lang="en-US" sz="3200" b="1" dirty="0" smtClean="0">
                <a:solidFill>
                  <a:srgbClr val="0000FF"/>
                </a:solidFill>
                <a:latin typeface="Calibri" charset="0"/>
                <a:cs typeface="Calibri" charset="0"/>
              </a:rPr>
              <a:t>Web of Possible Signatures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37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8-01 at 9.09.04 AM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408" t="26967" r="34611" b="24722"/>
          <a:stretch/>
        </p:blipFill>
        <p:spPr>
          <a:xfrm>
            <a:off x="412784" y="1308563"/>
            <a:ext cx="8310653" cy="50207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254000" dist="76200" dir="2700000" algn="tl" rotWithShape="0">
              <a:srgbClr val="000000"/>
            </a:outerShdw>
          </a:effec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93837" y="170953"/>
            <a:ext cx="8229600" cy="78150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charset="0"/>
                <a:cs typeface="Arial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charset="0"/>
                <a:cs typeface="Arial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charset="0"/>
                <a:cs typeface="Arial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charset="0"/>
                <a:cs typeface="Arial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Arial" pitchFamily="-112" charset="0"/>
                <a:cs typeface="Arial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Arial" pitchFamily="-112" charset="0"/>
                <a:cs typeface="Arial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Arial" pitchFamily="-112" charset="0"/>
                <a:cs typeface="Arial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Arial" pitchFamily="-112" charset="0"/>
                <a:cs typeface="Arial" pitchFamily="-112" charset="0"/>
              </a:defRPr>
            </a:lvl9pPr>
          </a:lstStyle>
          <a:p>
            <a:r>
              <a:rPr lang="en-US" sz="3200" b="1" dirty="0" smtClean="0">
                <a:solidFill>
                  <a:srgbClr val="0000FF"/>
                </a:solidFill>
                <a:latin typeface="Calibri" charset="0"/>
                <a:cs typeface="Calibri" charset="0"/>
              </a:rPr>
              <a:t>Possible </a:t>
            </a:r>
            <a:r>
              <a:rPr lang="en-US" sz="3200" b="1" dirty="0" err="1" smtClean="0">
                <a:solidFill>
                  <a:srgbClr val="0000FF"/>
                </a:solidFill>
                <a:latin typeface="Calibri" charset="0"/>
                <a:cs typeface="Calibri" charset="0"/>
              </a:rPr>
              <a:t>Spacetime</a:t>
            </a:r>
            <a:r>
              <a:rPr lang="en-US" sz="3200" b="1" dirty="0" smtClean="0">
                <a:solidFill>
                  <a:srgbClr val="0000FF"/>
                </a:solidFill>
                <a:latin typeface="Calibri" charset="0"/>
                <a:cs typeface="Calibri" charset="0"/>
              </a:rPr>
              <a:t> &amp; </a:t>
            </a:r>
            <a:r>
              <a:rPr lang="en-US" sz="3200" b="1" dirty="0" err="1" smtClean="0">
                <a:solidFill>
                  <a:srgbClr val="0000FF"/>
                </a:solidFill>
                <a:latin typeface="Calibri" charset="0"/>
                <a:cs typeface="Calibri" charset="0"/>
              </a:rPr>
              <a:t>Worldvolume</a:t>
            </a:r>
            <a:r>
              <a:rPr lang="en-US" sz="3200" b="1" dirty="0" smtClean="0">
                <a:solidFill>
                  <a:srgbClr val="0000FF"/>
                </a:solidFill>
                <a:latin typeface="Calibri" charset="0"/>
                <a:cs typeface="Calibri" charset="0"/>
              </a:rPr>
              <a:t> Signatures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922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0000FF"/>
                </a:solidFill>
                <a:latin typeface="Calibri" charset="0"/>
                <a:cs typeface="Calibri" charset="0"/>
              </a:rPr>
              <a:t>Controversial Ideas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latin typeface="Calibri"/>
                <a:cs typeface="Calibri"/>
              </a:rPr>
              <a:t>Supergroup gauge theories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2400" dirty="0" smtClean="0">
                <a:latin typeface="Calibri"/>
                <a:cs typeface="Calibri"/>
              </a:rPr>
              <a:t>Negative-energy states</a:t>
            </a:r>
            <a:endParaRPr lang="en-US" sz="2400" dirty="0">
              <a:latin typeface="Calibri"/>
              <a:cs typeface="Calibri"/>
            </a:endParaRP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latin typeface="Calibri"/>
                <a:cs typeface="Calibri"/>
              </a:rPr>
              <a:t>Non-unitary theories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latin typeface="Calibri"/>
                <a:cs typeface="Calibri"/>
              </a:rPr>
              <a:t>Multiple times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latin typeface="Calibri"/>
                <a:cs typeface="Calibri"/>
              </a:rPr>
              <a:t>Signature </a:t>
            </a:r>
            <a:r>
              <a:rPr lang="en-US" sz="2400" dirty="0" smtClean="0">
                <a:latin typeface="Calibri"/>
                <a:cs typeface="Calibri"/>
              </a:rPr>
              <a:t>change in quantum gravity</a:t>
            </a:r>
            <a:endParaRPr lang="en-US" sz="2400" dirty="0">
              <a:latin typeface="Calibri"/>
              <a:cs typeface="Calibri"/>
            </a:endParaRP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2400" dirty="0" smtClean="0">
                <a:latin typeface="Calibri"/>
                <a:cs typeface="Calibri"/>
              </a:rPr>
              <a:t>Exotic string theories consistent </a:t>
            </a:r>
            <a:r>
              <a:rPr lang="en-US" sz="2400" dirty="0">
                <a:latin typeface="Calibri"/>
                <a:cs typeface="Calibri"/>
              </a:rPr>
              <a:t>with </a:t>
            </a:r>
            <a:r>
              <a:rPr lang="en-US" sz="2400" dirty="0" smtClean="0">
                <a:latin typeface="Calibri"/>
                <a:cs typeface="Calibri"/>
              </a:rPr>
              <a:t>supersymmetry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5195" y="455090"/>
            <a:ext cx="2012599" cy="192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418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93837" y="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charset="0"/>
                <a:cs typeface="Arial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charset="0"/>
                <a:cs typeface="Arial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charset="0"/>
                <a:cs typeface="Arial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charset="0"/>
                <a:cs typeface="Arial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Arial" pitchFamily="-112" charset="0"/>
                <a:cs typeface="Arial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Arial" pitchFamily="-112" charset="0"/>
                <a:cs typeface="Arial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Arial" pitchFamily="-112" charset="0"/>
                <a:cs typeface="Arial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Arial" pitchFamily="-112" charset="0"/>
                <a:cs typeface="Arial" pitchFamily="-112" charset="0"/>
              </a:defRPr>
            </a:lvl9pPr>
          </a:lstStyle>
          <a:p>
            <a:r>
              <a:rPr lang="en-US" sz="3200" b="1" dirty="0" err="1" smtClean="0">
                <a:solidFill>
                  <a:srgbClr val="0000FF"/>
                </a:solidFill>
                <a:latin typeface="Calibri" charset="0"/>
                <a:cs typeface="Calibri" charset="0"/>
              </a:rPr>
              <a:t>AdS</a:t>
            </a:r>
            <a:r>
              <a:rPr lang="en-US" sz="3200" b="1" dirty="0" smtClean="0">
                <a:solidFill>
                  <a:srgbClr val="0000FF"/>
                </a:solidFill>
                <a:latin typeface="Calibri" charset="0"/>
                <a:cs typeface="Calibri" charset="0"/>
              </a:rPr>
              <a:t>/CFT</a:t>
            </a:r>
            <a:endParaRPr lang="en-US" sz="3200" dirty="0">
              <a:solidFill>
                <a:srgbClr val="0000FF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5516821"/>
              </p:ext>
            </p:extLst>
          </p:nvPr>
        </p:nvGraphicFramePr>
        <p:xfrm>
          <a:off x="2394074" y="1737094"/>
          <a:ext cx="3651250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74" name="Equation" r:id="rId3" imgW="1574800" imgH="279400" progId="Equation.DSMT4">
                  <p:embed/>
                </p:oleObj>
              </mc:Choice>
              <mc:Fallback>
                <p:oleObj name="Equation" r:id="rId3" imgW="15748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4074" y="1737094"/>
                        <a:ext cx="3651250" cy="64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684213" y="1049338"/>
            <a:ext cx="8283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dirty="0" smtClean="0">
                <a:latin typeface="Calibri" charset="0"/>
                <a:cs typeface="Calibri" charset="0"/>
              </a:rPr>
              <a:t>Near-horizon geometry for </a:t>
            </a:r>
            <a:r>
              <a:rPr lang="en-US" dirty="0" smtClean="0">
                <a:latin typeface="Calibri" charset="0"/>
                <a:cs typeface="Calibri" charset="0"/>
              </a:rPr>
              <a:t>U(0|N) </a:t>
            </a:r>
            <a:r>
              <a:rPr lang="en-US" dirty="0" smtClean="0">
                <a:latin typeface="Calibri" charset="0"/>
                <a:cs typeface="Calibri" charset="0"/>
              </a:rPr>
              <a:t>D3</a:t>
            </a:r>
            <a:r>
              <a:rPr lang="en-US" i="1" baseline="30000" dirty="0" smtClean="0">
                <a:latin typeface="Calibri" charset="0"/>
                <a:cs typeface="Calibri" charset="0"/>
              </a:rPr>
              <a:t>− </a:t>
            </a:r>
            <a:r>
              <a:rPr lang="en-US" dirty="0" smtClean="0">
                <a:latin typeface="Calibri" charset="0"/>
                <a:cs typeface="Calibri" charset="0"/>
              </a:rPr>
              <a:t>branes: IIB</a:t>
            </a:r>
            <a:r>
              <a:rPr lang="en-US" baseline="-25000" dirty="0" smtClean="0">
                <a:latin typeface="Calibri" charset="0"/>
                <a:cs typeface="Calibri" charset="0"/>
              </a:rPr>
              <a:t>7,3 </a:t>
            </a:r>
            <a:r>
              <a:rPr lang="en-US" dirty="0" smtClean="0">
                <a:latin typeface="Calibri" charset="0"/>
                <a:cs typeface="Calibri" charset="0"/>
              </a:rPr>
              <a:t>string theory</a:t>
            </a:r>
            <a:endParaRPr lang="en-US" i="1" dirty="0">
              <a:latin typeface="Calibri" charset="0"/>
              <a:cs typeface="Calibri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482286" y="3473502"/>
            <a:ext cx="3332208" cy="3027193"/>
            <a:chOff x="3885293" y="4028494"/>
            <a:chExt cx="2418046" cy="2185769"/>
          </a:xfrm>
        </p:grpSpPr>
        <p:sp>
          <p:nvSpPr>
            <p:cNvPr id="7" name="Oval 6"/>
            <p:cNvSpPr/>
            <p:nvPr/>
          </p:nvSpPr>
          <p:spPr bwMode="auto">
            <a:xfrm>
              <a:off x="3885293" y="4028494"/>
              <a:ext cx="2418046" cy="2185769"/>
            </a:xfrm>
            <a:prstGeom prst="ellipse">
              <a:avLst/>
            </a:prstGeom>
            <a:solidFill>
              <a:srgbClr val="CCCCFF"/>
            </a:solidFill>
            <a:ln w="28575" cap="flat" cmpd="sng" algn="ctr">
              <a:solidFill>
                <a:srgbClr val="0000FF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8" name="Picture 22" descr="LargeOrangeBall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 contrast="36000"/>
              <a:alphaModFix amt="78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3611" y="4054528"/>
              <a:ext cx="2381411" cy="213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Oval 42"/>
            <p:cNvSpPr>
              <a:spLocks noChangeArrowheads="1"/>
            </p:cNvSpPr>
            <p:nvPr/>
          </p:nvSpPr>
          <p:spPr bwMode="auto">
            <a:xfrm>
              <a:off x="5022085" y="5049147"/>
              <a:ext cx="144462" cy="1444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/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693238"/>
              </p:ext>
            </p:extLst>
          </p:nvPr>
        </p:nvGraphicFramePr>
        <p:xfrm>
          <a:off x="5601940" y="4207044"/>
          <a:ext cx="70802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75" name="Equation" r:id="rId7" imgW="355600" imgH="279400" progId="Equation.DSMT4">
                  <p:embed/>
                </p:oleObj>
              </mc:Choice>
              <mc:Fallback>
                <p:oleObj name="Equation" r:id="rId7" imgW="3556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1940" y="4207044"/>
                        <a:ext cx="708025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751127" y="2606003"/>
            <a:ext cx="58585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dirty="0" smtClean="0">
                <a:latin typeface="Calibri" charset="0"/>
                <a:cs typeface="Calibri" charset="0"/>
              </a:rPr>
              <a:t>Bubble of space-time with different signature</a:t>
            </a:r>
            <a:endParaRPr lang="en-US" dirty="0">
              <a:latin typeface="Calibri" charset="0"/>
              <a:cs typeface="Calibri" charset="0"/>
            </a:endParaRPr>
          </a:p>
        </p:txBody>
      </p:sp>
      <p:graphicFrame>
        <p:nvGraphicFramePr>
          <p:cNvPr id="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9427948"/>
              </p:ext>
            </p:extLst>
          </p:nvPr>
        </p:nvGraphicFramePr>
        <p:xfrm>
          <a:off x="6609672" y="3651419"/>
          <a:ext cx="70802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76" name="Equation" r:id="rId9" imgW="355600" imgH="279400" progId="Equation.DSMT4">
                  <p:embed/>
                </p:oleObj>
              </mc:Choice>
              <mc:Fallback>
                <p:oleObj name="Equation" r:id="rId9" imgW="3556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9672" y="3651419"/>
                        <a:ext cx="708025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751126" y="3341475"/>
            <a:ext cx="4142789" cy="1645624"/>
            <a:chOff x="751126" y="3341475"/>
            <a:chExt cx="4142789" cy="1645624"/>
          </a:xfrm>
        </p:grpSpPr>
        <p:grpSp>
          <p:nvGrpSpPr>
            <p:cNvPr id="16" name="Group 15"/>
            <p:cNvGrpSpPr/>
            <p:nvPr/>
          </p:nvGrpSpPr>
          <p:grpSpPr>
            <a:xfrm>
              <a:off x="751126" y="3341475"/>
              <a:ext cx="2314175" cy="1545586"/>
              <a:chOff x="6435911" y="4921030"/>
              <a:chExt cx="2232874" cy="1125791"/>
            </a:xfrm>
            <a:solidFill>
              <a:srgbClr val="FFBDD1"/>
            </a:solidFill>
          </p:grpSpPr>
          <p:sp>
            <p:nvSpPr>
              <p:cNvPr id="17" name="Rounded Rectangle 16"/>
              <p:cNvSpPr/>
              <p:nvPr/>
            </p:nvSpPr>
            <p:spPr bwMode="auto">
              <a:xfrm>
                <a:off x="6435911" y="4921030"/>
                <a:ext cx="2232874" cy="1125791"/>
              </a:xfrm>
              <a:prstGeom prst="roundRect">
                <a:avLst/>
              </a:prstGeom>
              <a:solidFill>
                <a:srgbClr val="CCFFCC"/>
              </a:solidFill>
              <a:ln>
                <a:noFill/>
              </a:ln>
              <a:effectLst>
                <a:outerShdw blurRad="254000" dist="76200" dir="2700000" algn="ctr" rotWithShape="0">
                  <a:schemeClr val="tx1"/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8" name="TextBox 17"/>
              <p:cNvSpPr txBox="1">
                <a:spLocks noChangeArrowheads="1"/>
              </p:cNvSpPr>
              <p:nvPr/>
            </p:nvSpPr>
            <p:spPr bwMode="auto">
              <a:xfrm>
                <a:off x="6618767" y="4988875"/>
                <a:ext cx="1909606" cy="315831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dirty="0">
                    <a:latin typeface="Calibri" charset="0"/>
                    <a:cs typeface="Calibri" charset="0"/>
                  </a:rPr>
                  <a:t>n</a:t>
                </a:r>
                <a:r>
                  <a:rPr lang="en-US" dirty="0" smtClean="0">
                    <a:latin typeface="Calibri" charset="0"/>
                    <a:cs typeface="Calibri" charset="0"/>
                  </a:rPr>
                  <a:t>ear-horizon</a:t>
                </a:r>
                <a:endParaRPr lang="en-US" dirty="0">
                  <a:latin typeface="Calibri" charset="0"/>
                  <a:cs typeface="Calibri" charset="0"/>
                </a:endParaRPr>
              </a:p>
            </p:txBody>
          </p:sp>
        </p:grpSp>
        <p:graphicFrame>
          <p:nvGraphicFramePr>
            <p:cNvPr id="1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95637240"/>
                </p:ext>
              </p:extLst>
            </p:nvPr>
          </p:nvGraphicFramePr>
          <p:xfrm>
            <a:off x="1104140" y="3930450"/>
            <a:ext cx="1624013" cy="650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277" name="Equation" r:id="rId11" imgW="698500" imgH="279400" progId="Equation.DSMT4">
                    <p:embed/>
                  </p:oleObj>
                </mc:Choice>
                <mc:Fallback>
                  <p:oleObj name="Equation" r:id="rId11" imgW="698500" imgH="279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4140" y="3930450"/>
                          <a:ext cx="1624013" cy="6508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1" name="Curved Connector 20"/>
            <p:cNvCxnSpPr>
              <a:stCxn id="17" idx="3"/>
            </p:cNvCxnSpPr>
            <p:nvPr/>
          </p:nvCxnSpPr>
          <p:spPr bwMode="auto">
            <a:xfrm>
              <a:off x="3065301" y="4114268"/>
              <a:ext cx="1828614" cy="872831"/>
            </a:xfrm>
            <a:prstGeom prst="curvedConnector3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6033671"/>
              </p:ext>
            </p:extLst>
          </p:nvPr>
        </p:nvGraphicFramePr>
        <p:xfrm>
          <a:off x="4631106" y="5104499"/>
          <a:ext cx="1062037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78" name="Equation" r:id="rId13" imgW="457200" imgH="203200" progId="Equation.DSMT4">
                  <p:embed/>
                </p:oleObj>
              </mc:Choice>
              <mc:Fallback>
                <p:oleObj name="Equation" r:id="rId13" imgW="457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1106" y="5104499"/>
                        <a:ext cx="1062037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237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93837" y="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charset="0"/>
                <a:cs typeface="Arial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charset="0"/>
                <a:cs typeface="Arial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charset="0"/>
                <a:cs typeface="Arial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charset="0"/>
                <a:cs typeface="Arial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Arial" pitchFamily="-112" charset="0"/>
                <a:cs typeface="Arial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Arial" pitchFamily="-112" charset="0"/>
                <a:cs typeface="Arial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Arial" pitchFamily="-112" charset="0"/>
                <a:cs typeface="Arial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Arial" pitchFamily="-112" charset="0"/>
                <a:cs typeface="Arial" pitchFamily="-112" charset="0"/>
              </a:defRPr>
            </a:lvl9pPr>
          </a:lstStyle>
          <a:p>
            <a:r>
              <a:rPr lang="en-US" sz="3200" b="1" dirty="0" smtClean="0">
                <a:solidFill>
                  <a:srgbClr val="0000FF"/>
                </a:solidFill>
                <a:latin typeface="Calibri" charset="0"/>
                <a:cs typeface="Calibri" charset="0"/>
              </a:rPr>
              <a:t>Cosmological Applications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684213" y="1049338"/>
            <a:ext cx="42717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dirty="0" smtClean="0">
                <a:latin typeface="Calibri" charset="0"/>
                <a:cs typeface="Calibri" charset="0"/>
              </a:rPr>
              <a:t>3D gauge theory with one scalar </a:t>
            </a:r>
            <a:endParaRPr lang="en-US" i="1" dirty="0">
              <a:latin typeface="Calibri" charset="0"/>
              <a:cs typeface="Calibri" charset="0"/>
            </a:endParaRPr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2615376"/>
              </p:ext>
            </p:extLst>
          </p:nvPr>
        </p:nvGraphicFramePr>
        <p:xfrm>
          <a:off x="4631106" y="5104499"/>
          <a:ext cx="1062037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66" name="Equation" r:id="rId3" imgW="457200" imgH="203200" progId="Equation.DSMT4">
                  <p:embed/>
                </p:oleObj>
              </mc:Choice>
              <mc:Fallback>
                <p:oleObj name="Equation" r:id="rId3" imgW="457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1106" y="5104499"/>
                        <a:ext cx="1062037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/>
          <p:cNvSpPr/>
          <p:nvPr/>
        </p:nvSpPr>
        <p:spPr bwMode="auto">
          <a:xfrm>
            <a:off x="3482286" y="3473502"/>
            <a:ext cx="3332208" cy="3027193"/>
          </a:xfrm>
          <a:prstGeom prst="ellipse">
            <a:avLst/>
          </a:prstGeom>
          <a:solidFill>
            <a:srgbClr val="CCCCFF"/>
          </a:solidFill>
          <a:ln w="76200" cap="flat" cmpd="sng" algn="ctr">
            <a:solidFill>
              <a:srgbClr val="FF5F76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22" descr="LargeOrangeBall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36000"/>
            <a:alphaModFix amt="78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7161" y="3510005"/>
            <a:ext cx="3281723" cy="295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42"/>
          <p:cNvSpPr>
            <a:spLocks noChangeArrowheads="1"/>
          </p:cNvSpPr>
          <p:nvPr/>
        </p:nvSpPr>
        <p:spPr bwMode="auto">
          <a:xfrm>
            <a:off x="5048851" y="4887061"/>
            <a:ext cx="199077" cy="20007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l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5909355"/>
              </p:ext>
            </p:extLst>
          </p:nvPr>
        </p:nvGraphicFramePr>
        <p:xfrm>
          <a:off x="4678015" y="4237435"/>
          <a:ext cx="1139825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67" name="Equation" r:id="rId7" imgW="571500" imgH="203200" progId="Equation.DSMT4">
                  <p:embed/>
                </p:oleObj>
              </mc:Choice>
              <mc:Fallback>
                <p:oleObj name="Equation" r:id="rId7" imgW="571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8015" y="4237435"/>
                        <a:ext cx="1139825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751127" y="2606003"/>
            <a:ext cx="58585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dirty="0" smtClean="0">
                <a:latin typeface="Calibri" charset="0"/>
                <a:cs typeface="Calibri" charset="0"/>
              </a:rPr>
              <a:t>Bubble of space-time with different signature</a:t>
            </a:r>
            <a:endParaRPr lang="en-US" dirty="0">
              <a:latin typeface="Calibri" charset="0"/>
              <a:cs typeface="Calibri" charset="0"/>
            </a:endParaRPr>
          </a:p>
        </p:txBody>
      </p:sp>
      <p:graphicFrame>
        <p:nvGraphicFramePr>
          <p:cNvPr id="2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4313846"/>
              </p:ext>
            </p:extLst>
          </p:nvPr>
        </p:nvGraphicFramePr>
        <p:xfrm>
          <a:off x="4631106" y="5290916"/>
          <a:ext cx="1062037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68" name="Equation" r:id="rId9" imgW="457200" imgH="203200" progId="Equation.DSMT4">
                  <p:embed/>
                </p:oleObj>
              </mc:Choice>
              <mc:Fallback>
                <p:oleObj name="Equation" r:id="rId9" imgW="457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1106" y="5290916"/>
                        <a:ext cx="1062037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6605156"/>
              </p:ext>
            </p:extLst>
          </p:nvPr>
        </p:nvGraphicFramePr>
        <p:xfrm>
          <a:off x="6814494" y="5290916"/>
          <a:ext cx="1062037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69" name="Equation" r:id="rId11" imgW="457200" imgH="203200" progId="Equation.DSMT4">
                  <p:embed/>
                </p:oleObj>
              </mc:Choice>
              <mc:Fallback>
                <p:oleObj name="Equation" r:id="rId11" imgW="457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4494" y="5290916"/>
                        <a:ext cx="1062037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128124"/>
              </p:ext>
            </p:extLst>
          </p:nvPr>
        </p:nvGraphicFramePr>
        <p:xfrm>
          <a:off x="2655540" y="1774825"/>
          <a:ext cx="36544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70" name="Equation" r:id="rId13" imgW="1676400" imgH="203200" progId="Equation.DSMT4">
                  <p:embed/>
                </p:oleObj>
              </mc:Choice>
              <mc:Fallback>
                <p:oleObj name="Equation" r:id="rId13" imgW="1676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5540" y="1774825"/>
                        <a:ext cx="365442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9255971"/>
              </p:ext>
            </p:extLst>
          </p:nvPr>
        </p:nvGraphicFramePr>
        <p:xfrm>
          <a:off x="6941794" y="4035029"/>
          <a:ext cx="1216025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71" name="Equation" r:id="rId15" imgW="609600" imgH="203200" progId="Equation.DSMT4">
                  <p:embed/>
                </p:oleObj>
              </mc:Choice>
              <mc:Fallback>
                <p:oleObj name="Equation" r:id="rId15" imgW="6096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1794" y="4035029"/>
                        <a:ext cx="1216025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4125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837" y="0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FF"/>
                </a:solidFill>
                <a:latin typeface="Calibri" charset="0"/>
                <a:cs typeface="Calibri" charset="0"/>
              </a:rPr>
              <a:t>N=2 Supergroup Theories</a:t>
            </a:r>
            <a:endParaRPr lang="en-US" sz="3200" dirty="0">
              <a:solidFill>
                <a:srgbClr val="0000FF"/>
              </a:solidFill>
            </a:endParaRPr>
          </a:p>
        </p:txBody>
      </p:sp>
      <p:graphicFrame>
        <p:nvGraphicFramePr>
          <p:cNvPr id="4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611510"/>
              </p:ext>
            </p:extLst>
          </p:nvPr>
        </p:nvGraphicFramePr>
        <p:xfrm>
          <a:off x="3806130" y="1981983"/>
          <a:ext cx="1502157" cy="41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98" name="Equation" r:id="rId3" imgW="736600" imgH="203200" progId="Equation.DSMT4">
                  <p:embed/>
                </p:oleObj>
              </mc:Choice>
              <mc:Fallback>
                <p:oleObj name="Equation" r:id="rId3" imgW="7366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6130" y="1981983"/>
                        <a:ext cx="1502157" cy="41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5"/>
          <p:cNvSpPr txBox="1">
            <a:spLocks noChangeArrowheads="1"/>
          </p:cNvSpPr>
          <p:nvPr/>
        </p:nvSpPr>
        <p:spPr bwMode="auto">
          <a:xfrm>
            <a:off x="684213" y="1335734"/>
            <a:ext cx="57879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dirty="0" smtClean="0">
                <a:latin typeface="Calibri" charset="0"/>
                <a:cs typeface="Calibri" charset="0"/>
              </a:rPr>
              <a:t>N=2 super Yang-Mills with gauge supergroup</a:t>
            </a:r>
            <a:r>
              <a:rPr lang="en-US" dirty="0">
                <a:latin typeface="Calibri" charset="0"/>
                <a:cs typeface="Calibri" charset="0"/>
              </a:rPr>
              <a:t> 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659222" y="2325685"/>
            <a:ext cx="800486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dirty="0" smtClean="0">
                <a:latin typeface="Calibri" charset="0"/>
                <a:cs typeface="Calibri" charset="0"/>
              </a:rPr>
              <a:t>Beta </a:t>
            </a:r>
            <a:r>
              <a:rPr lang="en-US" dirty="0" smtClean="0">
                <a:latin typeface="Calibri" charset="0"/>
                <a:cs typeface="Calibri" charset="0"/>
              </a:rPr>
              <a:t>function</a:t>
            </a:r>
          </a:p>
          <a:p>
            <a:pPr algn="l" eaLnBrk="1" hangingPunct="1"/>
            <a:endParaRPr lang="en-US" dirty="0" smtClean="0">
              <a:latin typeface="Calibri" charset="0"/>
              <a:cs typeface="Calibri" charset="0"/>
            </a:endParaRPr>
          </a:p>
          <a:p>
            <a:pPr algn="l" eaLnBrk="1" hangingPunct="1"/>
            <a:endParaRPr lang="en-US" dirty="0">
              <a:latin typeface="Calibri" charset="0"/>
              <a:cs typeface="Calibri" charset="0"/>
            </a:endParaRPr>
          </a:p>
          <a:p>
            <a:pPr algn="l" eaLnBrk="1" hangingPunct="1"/>
            <a:r>
              <a:rPr lang="en-US" dirty="0" smtClean="0">
                <a:latin typeface="Calibri" charset="0"/>
                <a:cs typeface="Calibri" charset="0"/>
              </a:rPr>
              <a:t>Claim: SW curve depends on </a:t>
            </a:r>
            <a:r>
              <a:rPr lang="en-US" i="1" dirty="0" smtClean="0">
                <a:latin typeface="Calibri" charset="0"/>
                <a:cs typeface="Calibri" charset="0"/>
              </a:rPr>
              <a:t>N </a:t>
            </a:r>
            <a:r>
              <a:rPr lang="en-US" dirty="0" smtClean="0">
                <a:latin typeface="Calibri" charset="0"/>
                <a:cs typeface="Calibri" charset="0"/>
              </a:rPr>
              <a:t>+ </a:t>
            </a:r>
            <a:r>
              <a:rPr lang="en-US" i="1" dirty="0" smtClean="0">
                <a:latin typeface="Calibri" charset="0"/>
                <a:cs typeface="Calibri" charset="0"/>
              </a:rPr>
              <a:t>M</a:t>
            </a:r>
            <a:r>
              <a:rPr lang="en-US" dirty="0" smtClean="0">
                <a:latin typeface="Calibri" charset="0"/>
                <a:cs typeface="Calibri" charset="0"/>
              </a:rPr>
              <a:t> – 1 parameters, equivalent</a:t>
            </a:r>
          </a:p>
          <a:p>
            <a:pPr algn="l" eaLnBrk="1" hangingPunct="1"/>
            <a:r>
              <a:rPr lang="en-US" dirty="0" smtClean="0">
                <a:latin typeface="Calibri" charset="0"/>
                <a:cs typeface="Calibri" charset="0"/>
              </a:rPr>
              <a:t>to </a:t>
            </a:r>
            <a:r>
              <a:rPr lang="en-US" i="1" dirty="0" smtClean="0">
                <a:latin typeface="Calibri" charset="0"/>
                <a:cs typeface="Calibri" charset="0"/>
              </a:rPr>
              <a:t>SU(N) </a:t>
            </a:r>
            <a:r>
              <a:rPr lang="en-US" dirty="0" smtClean="0">
                <a:latin typeface="Calibri" charset="0"/>
                <a:cs typeface="Calibri" charset="0"/>
              </a:rPr>
              <a:t>+ 2</a:t>
            </a:r>
            <a:r>
              <a:rPr lang="en-US" i="1" dirty="0" smtClean="0">
                <a:latin typeface="Calibri" charset="0"/>
                <a:cs typeface="Calibri" charset="0"/>
              </a:rPr>
              <a:t>M</a:t>
            </a:r>
            <a:r>
              <a:rPr lang="en-US" dirty="0" smtClean="0">
                <a:latin typeface="Calibri" charset="0"/>
                <a:cs typeface="Calibri" charset="0"/>
              </a:rPr>
              <a:t> matter fields with pairwise equal masses.</a:t>
            </a:r>
            <a:endParaRPr lang="en-US" dirty="0">
              <a:latin typeface="Calibri" charset="0"/>
              <a:cs typeface="Calibri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37002" y="4613614"/>
            <a:ext cx="2194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dirty="0" smtClean="0">
                <a:latin typeface="Calibri" charset="0"/>
                <a:cs typeface="Calibri" charset="0"/>
              </a:rPr>
              <a:t>Recall SW-curve </a:t>
            </a:r>
            <a:endParaRPr lang="en-US" dirty="0">
              <a:latin typeface="Calibri" charset="0"/>
              <a:cs typeface="Calibri" charset="0"/>
            </a:endParaRP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5122098"/>
              </p:ext>
            </p:extLst>
          </p:nvPr>
        </p:nvGraphicFramePr>
        <p:xfrm>
          <a:off x="1484313" y="5329238"/>
          <a:ext cx="657542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99" name="Equation" r:id="rId5" imgW="3225800" imgH="419100" progId="Equation.DSMT4">
                  <p:embed/>
                </p:oleObj>
              </mc:Choice>
              <mc:Fallback>
                <p:oleObj name="Equation" r:id="rId5" imgW="32258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4313" y="5329238"/>
                        <a:ext cx="6575425" cy="857250"/>
                      </a:xfrm>
                      <a:prstGeom prst="rect">
                        <a:avLst/>
                      </a:prstGeom>
                      <a:solidFill>
                        <a:srgbClr val="F2F2C3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8754207"/>
              </p:ext>
            </p:extLst>
          </p:nvPr>
        </p:nvGraphicFramePr>
        <p:xfrm>
          <a:off x="3391984" y="2873375"/>
          <a:ext cx="233045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00" name="Equation" r:id="rId7" imgW="1143000" imgH="203200" progId="Equation.DSMT4">
                  <p:embed/>
                </p:oleObj>
              </mc:Choice>
              <mc:Fallback>
                <p:oleObj name="Equation" r:id="rId7" imgW="1143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1984" y="2873375"/>
                        <a:ext cx="2330450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0076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837" y="0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FF"/>
                </a:solidFill>
                <a:latin typeface="Calibri" charset="0"/>
                <a:cs typeface="Calibri" charset="0"/>
              </a:rPr>
              <a:t>N=2 Supergroup Theories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1905" y="1425873"/>
            <a:ext cx="41656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dirty="0" smtClean="0">
                <a:latin typeface="Calibri" charset="0"/>
                <a:cs typeface="Calibri" charset="0"/>
              </a:rPr>
              <a:t>Claim: SW-curve for </a:t>
            </a:r>
            <a:r>
              <a:rPr lang="en-US" dirty="0" smtClean="0">
                <a:latin typeface="Calibri" charset="0"/>
                <a:cs typeface="Calibri" charset="0"/>
              </a:rPr>
              <a:t>supergroup</a:t>
            </a:r>
            <a:r>
              <a:rPr lang="en-US" dirty="0" smtClean="0">
                <a:latin typeface="Calibri" charset="0"/>
                <a:cs typeface="Calibri" charset="0"/>
              </a:rPr>
              <a:t> </a:t>
            </a:r>
            <a:endParaRPr lang="en-US" dirty="0">
              <a:latin typeface="Calibri" charset="0"/>
              <a:cs typeface="Calibri" charset="0"/>
            </a:endParaRP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5749488"/>
              </p:ext>
            </p:extLst>
          </p:nvPr>
        </p:nvGraphicFramePr>
        <p:xfrm>
          <a:off x="1157288" y="1973263"/>
          <a:ext cx="7196137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776" name="Equation" r:id="rId3" imgW="3530600" imgH="419100" progId="Equation.DSMT4">
                  <p:embed/>
                </p:oleObj>
              </mc:Choice>
              <mc:Fallback>
                <p:oleObj name="Equation" r:id="rId3" imgW="35306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7288" y="1973263"/>
                        <a:ext cx="7196137" cy="857250"/>
                      </a:xfrm>
                      <a:prstGeom prst="rect">
                        <a:avLst/>
                      </a:prstGeom>
                      <a:solidFill>
                        <a:srgbClr val="F2F2C3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1836176"/>
              </p:ext>
            </p:extLst>
          </p:nvPr>
        </p:nvGraphicFramePr>
        <p:xfrm>
          <a:off x="3228911" y="3094033"/>
          <a:ext cx="3054350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777" name="Equation" r:id="rId5" imgW="1498600" imgH="241300" progId="Equation.DSMT4">
                  <p:embed/>
                </p:oleObj>
              </mc:Choice>
              <mc:Fallback>
                <p:oleObj name="Equation" r:id="rId5" imgW="1498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8911" y="3094033"/>
                        <a:ext cx="3054350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1403559"/>
              </p:ext>
            </p:extLst>
          </p:nvPr>
        </p:nvGraphicFramePr>
        <p:xfrm>
          <a:off x="3202718" y="3587745"/>
          <a:ext cx="3106737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778" name="Equation" r:id="rId7" imgW="1524000" imgH="596900" progId="Equation.DSMT4">
                  <p:embed/>
                </p:oleObj>
              </mc:Choice>
              <mc:Fallback>
                <p:oleObj name="Equation" r:id="rId7" imgW="1524000" imgH="596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2718" y="3587745"/>
                        <a:ext cx="3106737" cy="122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533508"/>
              </p:ext>
            </p:extLst>
          </p:nvPr>
        </p:nvGraphicFramePr>
        <p:xfrm>
          <a:off x="2024793" y="5400675"/>
          <a:ext cx="5462587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779" name="Equation" r:id="rId9" imgW="2679700" imgH="457200" progId="Equation.DSMT4">
                  <p:embed/>
                </p:oleObj>
              </mc:Choice>
              <mc:Fallback>
                <p:oleObj name="Equation" r:id="rId9" imgW="26797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793" y="5400675"/>
                        <a:ext cx="5462587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52438" y="4865630"/>
            <a:ext cx="38455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i="1" dirty="0" smtClean="0">
                <a:latin typeface="Calibri" charset="0"/>
                <a:cs typeface="Calibri" charset="0"/>
              </a:rPr>
              <a:t>SU</a:t>
            </a:r>
            <a:r>
              <a:rPr lang="en-US" dirty="0" smtClean="0">
                <a:latin typeface="Calibri" charset="0"/>
                <a:cs typeface="Calibri" charset="0"/>
              </a:rPr>
              <a:t>(</a:t>
            </a:r>
            <a:r>
              <a:rPr lang="en-US" i="1" dirty="0" smtClean="0">
                <a:latin typeface="Calibri" charset="0"/>
                <a:cs typeface="Calibri" charset="0"/>
              </a:rPr>
              <a:t>N</a:t>
            </a:r>
            <a:r>
              <a:rPr lang="en-US" dirty="0" smtClean="0">
                <a:latin typeface="Calibri" charset="0"/>
                <a:cs typeface="Calibri" charset="0"/>
              </a:rPr>
              <a:t>) with 2</a:t>
            </a:r>
            <a:r>
              <a:rPr lang="en-US" i="1" dirty="0" smtClean="0">
                <a:latin typeface="Calibri" charset="0"/>
                <a:cs typeface="Calibri" charset="0"/>
              </a:rPr>
              <a:t>M </a:t>
            </a:r>
            <a:r>
              <a:rPr lang="en-US" dirty="0" smtClean="0">
                <a:latin typeface="Calibri" charset="0"/>
                <a:cs typeface="Calibri" charset="0"/>
              </a:rPr>
              <a:t>matter fields</a:t>
            </a:r>
            <a:endParaRPr lang="en-US" i="1" dirty="0"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041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291370" y="2161362"/>
            <a:ext cx="2944189" cy="3742432"/>
            <a:chOff x="206601" y="2735263"/>
            <a:chExt cx="2944189" cy="3742432"/>
          </a:xfrm>
        </p:grpSpPr>
        <p:grpSp>
          <p:nvGrpSpPr>
            <p:cNvPr id="67" name="Group 66"/>
            <p:cNvGrpSpPr/>
            <p:nvPr/>
          </p:nvGrpSpPr>
          <p:grpSpPr>
            <a:xfrm>
              <a:off x="206601" y="3150437"/>
              <a:ext cx="2944189" cy="3327258"/>
              <a:chOff x="206601" y="3150437"/>
              <a:chExt cx="2944189" cy="3327258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829938" y="4633836"/>
                <a:ext cx="1612031" cy="304801"/>
                <a:chOff x="903210" y="4633836"/>
                <a:chExt cx="1612031" cy="304801"/>
              </a:xfrm>
            </p:grpSpPr>
            <p:cxnSp>
              <p:nvCxnSpPr>
                <p:cNvPr id="12" name="Straight Connector 11"/>
                <p:cNvCxnSpPr/>
                <p:nvPr/>
              </p:nvCxnSpPr>
              <p:spPr bwMode="auto">
                <a:xfrm flipV="1">
                  <a:off x="903210" y="4633836"/>
                  <a:ext cx="1612031" cy="1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" name="Straight Connector 12"/>
                <p:cNvCxnSpPr/>
                <p:nvPr/>
              </p:nvCxnSpPr>
              <p:spPr bwMode="auto">
                <a:xfrm flipV="1">
                  <a:off x="903210" y="4786236"/>
                  <a:ext cx="1612031" cy="1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" name="Straight Connector 13"/>
                <p:cNvCxnSpPr/>
                <p:nvPr/>
              </p:nvCxnSpPr>
              <p:spPr bwMode="auto">
                <a:xfrm flipV="1">
                  <a:off x="903210" y="4938636"/>
                  <a:ext cx="1612031" cy="1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6" name="Group 25"/>
              <p:cNvGrpSpPr/>
              <p:nvPr/>
            </p:nvGrpSpPr>
            <p:grpSpPr>
              <a:xfrm>
                <a:off x="897360" y="3553400"/>
                <a:ext cx="1612031" cy="609601"/>
                <a:chOff x="970632" y="3553400"/>
                <a:chExt cx="1612031" cy="609601"/>
              </a:xfrm>
            </p:grpSpPr>
            <p:cxnSp>
              <p:nvCxnSpPr>
                <p:cNvPr id="6" name="Straight Connector 5"/>
                <p:cNvCxnSpPr/>
                <p:nvPr/>
              </p:nvCxnSpPr>
              <p:spPr bwMode="auto">
                <a:xfrm flipV="1">
                  <a:off x="970632" y="3553400"/>
                  <a:ext cx="1612031" cy="1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" name="Straight Connector 7"/>
                <p:cNvCxnSpPr/>
                <p:nvPr/>
              </p:nvCxnSpPr>
              <p:spPr bwMode="auto">
                <a:xfrm flipV="1">
                  <a:off x="970632" y="3705800"/>
                  <a:ext cx="1612031" cy="1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" name="Straight Connector 8"/>
                <p:cNvCxnSpPr/>
                <p:nvPr/>
              </p:nvCxnSpPr>
              <p:spPr bwMode="auto">
                <a:xfrm flipV="1">
                  <a:off x="970632" y="3858200"/>
                  <a:ext cx="1612031" cy="1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" name="Straight Connector 9"/>
                <p:cNvCxnSpPr/>
                <p:nvPr/>
              </p:nvCxnSpPr>
              <p:spPr bwMode="auto">
                <a:xfrm flipV="1">
                  <a:off x="970632" y="4010600"/>
                  <a:ext cx="1612031" cy="1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" name="Straight Connector 10"/>
                <p:cNvCxnSpPr/>
                <p:nvPr/>
              </p:nvCxnSpPr>
              <p:spPr bwMode="auto">
                <a:xfrm flipV="1">
                  <a:off x="970632" y="4163000"/>
                  <a:ext cx="1612031" cy="1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0" name="Group 19"/>
              <p:cNvGrpSpPr/>
              <p:nvPr/>
            </p:nvGrpSpPr>
            <p:grpSpPr>
              <a:xfrm>
                <a:off x="2472246" y="5189199"/>
                <a:ext cx="678544" cy="304801"/>
                <a:chOff x="1055610" y="4786236"/>
                <a:chExt cx="1612031" cy="304801"/>
              </a:xfrm>
            </p:grpSpPr>
            <p:cxnSp>
              <p:nvCxnSpPr>
                <p:cNvPr id="17" name="Straight Connector 16"/>
                <p:cNvCxnSpPr/>
                <p:nvPr/>
              </p:nvCxnSpPr>
              <p:spPr bwMode="auto">
                <a:xfrm flipV="1">
                  <a:off x="1055610" y="4786236"/>
                  <a:ext cx="1612031" cy="1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8" name="Straight Connector 17"/>
                <p:cNvCxnSpPr/>
                <p:nvPr/>
              </p:nvCxnSpPr>
              <p:spPr bwMode="auto">
                <a:xfrm flipV="1">
                  <a:off x="1055610" y="4938636"/>
                  <a:ext cx="1612031" cy="1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" name="Straight Connector 18"/>
                <p:cNvCxnSpPr/>
                <p:nvPr/>
              </p:nvCxnSpPr>
              <p:spPr bwMode="auto">
                <a:xfrm flipV="1">
                  <a:off x="1055610" y="5091036"/>
                  <a:ext cx="1612031" cy="1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1" name="Group 20"/>
              <p:cNvGrpSpPr/>
              <p:nvPr/>
            </p:nvGrpSpPr>
            <p:grpSpPr>
              <a:xfrm>
                <a:off x="206601" y="5189199"/>
                <a:ext cx="678544" cy="304801"/>
                <a:chOff x="1055610" y="4786236"/>
                <a:chExt cx="1612031" cy="304801"/>
              </a:xfrm>
            </p:grpSpPr>
            <p:cxnSp>
              <p:nvCxnSpPr>
                <p:cNvPr id="22" name="Straight Connector 21"/>
                <p:cNvCxnSpPr/>
                <p:nvPr/>
              </p:nvCxnSpPr>
              <p:spPr bwMode="auto">
                <a:xfrm flipV="1">
                  <a:off x="1055610" y="4786236"/>
                  <a:ext cx="1612031" cy="1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" name="Straight Connector 22"/>
                <p:cNvCxnSpPr/>
                <p:nvPr/>
              </p:nvCxnSpPr>
              <p:spPr bwMode="auto">
                <a:xfrm flipV="1">
                  <a:off x="1055610" y="4938636"/>
                  <a:ext cx="1612031" cy="1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" name="Straight Connector 23"/>
                <p:cNvCxnSpPr/>
                <p:nvPr/>
              </p:nvCxnSpPr>
              <p:spPr bwMode="auto">
                <a:xfrm flipV="1">
                  <a:off x="1055610" y="5091036"/>
                  <a:ext cx="1612031" cy="1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3" name="Rectangle 2"/>
              <p:cNvSpPr/>
              <p:nvPr/>
            </p:nvSpPr>
            <p:spPr bwMode="auto">
              <a:xfrm>
                <a:off x="793805" y="3150437"/>
                <a:ext cx="134336" cy="332139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571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Arial" pitchFamily="-112" charset="0"/>
                  <a:cs typeface="Arial" pitchFamily="-112" charset="0"/>
                </a:endParaRPr>
              </a:p>
            </p:txBody>
          </p:sp>
          <p:sp>
            <p:nvSpPr>
              <p:cNvPr id="4" name="Rectangle 3"/>
              <p:cNvSpPr/>
              <p:nvPr/>
            </p:nvSpPr>
            <p:spPr bwMode="auto">
              <a:xfrm>
                <a:off x="2399476" y="3156305"/>
                <a:ext cx="134336" cy="332139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571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Arial" pitchFamily="-112" charset="0"/>
                  <a:cs typeface="Arial" pitchFamily="-112" charset="0"/>
                </a:endParaRPr>
              </a:p>
            </p:txBody>
          </p:sp>
        </p:grpSp>
        <p:graphicFrame>
          <p:nvGraphicFramePr>
            <p:cNvPr id="70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06433548"/>
                </p:ext>
              </p:extLst>
            </p:nvPr>
          </p:nvGraphicFramePr>
          <p:xfrm>
            <a:off x="455960" y="2735263"/>
            <a:ext cx="693578" cy="361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427" name="Equation" r:id="rId3" imgW="317500" imgH="165100" progId="Equation.DSMT4">
                    <p:embed/>
                  </p:oleObj>
                </mc:Choice>
                <mc:Fallback>
                  <p:oleObj name="Equation" r:id="rId3" imgW="317500" imgH="165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5960" y="2735263"/>
                          <a:ext cx="693578" cy="3617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38699904"/>
                </p:ext>
              </p:extLst>
            </p:nvPr>
          </p:nvGraphicFramePr>
          <p:xfrm>
            <a:off x="2086052" y="2741131"/>
            <a:ext cx="693578" cy="361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428" name="Equation" r:id="rId5" imgW="317500" imgH="165100" progId="Equation.DSMT4">
                    <p:embed/>
                  </p:oleObj>
                </mc:Choice>
                <mc:Fallback>
                  <p:oleObj name="Equation" r:id="rId5" imgW="317500" imgH="165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86052" y="2741131"/>
                          <a:ext cx="693578" cy="3617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0998257"/>
                </p:ext>
              </p:extLst>
            </p:nvPr>
          </p:nvGraphicFramePr>
          <p:xfrm>
            <a:off x="1415135" y="3140309"/>
            <a:ext cx="555625" cy="333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429" name="Equation" r:id="rId6" imgW="254000" imgH="152400" progId="Equation.DSMT4">
                    <p:embed/>
                  </p:oleObj>
                </mc:Choice>
                <mc:Fallback>
                  <p:oleObj name="Equation" r:id="rId6" imgW="254000" imgH="152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15135" y="3140309"/>
                          <a:ext cx="555625" cy="333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3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00831352"/>
                </p:ext>
              </p:extLst>
            </p:nvPr>
          </p:nvGraphicFramePr>
          <p:xfrm>
            <a:off x="1503363" y="4171950"/>
            <a:ext cx="388937" cy="333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430" name="Equation" r:id="rId8" imgW="177800" imgH="152400" progId="Equation.DSMT4">
                    <p:embed/>
                  </p:oleObj>
                </mc:Choice>
                <mc:Fallback>
                  <p:oleObj name="Equation" r:id="rId8" imgW="177800" imgH="152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03363" y="4171950"/>
                          <a:ext cx="388937" cy="333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0466928"/>
                </p:ext>
              </p:extLst>
            </p:nvPr>
          </p:nvGraphicFramePr>
          <p:xfrm>
            <a:off x="1576388" y="4995863"/>
            <a:ext cx="277812" cy="360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431" name="Equation" r:id="rId10" imgW="127000" imgH="165100" progId="Equation.DSMT4">
                    <p:embed/>
                  </p:oleObj>
                </mc:Choice>
                <mc:Fallback>
                  <p:oleObj name="Equation" r:id="rId10" imgW="127000" imgH="165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6388" y="4995863"/>
                          <a:ext cx="277812" cy="360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5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35217559"/>
                </p:ext>
              </p:extLst>
            </p:nvPr>
          </p:nvGraphicFramePr>
          <p:xfrm>
            <a:off x="348792" y="5624492"/>
            <a:ext cx="277812" cy="360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432" name="Equation" r:id="rId12" imgW="127000" imgH="165100" progId="Equation.DSMT4">
                    <p:embed/>
                  </p:oleObj>
                </mc:Choice>
                <mc:Fallback>
                  <p:oleObj name="Equation" r:id="rId12" imgW="127000" imgH="165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8792" y="5624492"/>
                          <a:ext cx="277812" cy="360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6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35010329"/>
                </p:ext>
              </p:extLst>
            </p:nvPr>
          </p:nvGraphicFramePr>
          <p:xfrm>
            <a:off x="2717989" y="5636703"/>
            <a:ext cx="277812" cy="360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433" name="Equation" r:id="rId13" imgW="127000" imgH="165100" progId="Equation.DSMT4">
                    <p:embed/>
                  </p:oleObj>
                </mc:Choice>
                <mc:Fallback>
                  <p:oleObj name="Equation" r:id="rId13" imgW="127000" imgH="165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17989" y="5636703"/>
                          <a:ext cx="277812" cy="360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3" name="Group 82"/>
          <p:cNvGrpSpPr/>
          <p:nvPr/>
        </p:nvGrpSpPr>
        <p:grpSpPr>
          <a:xfrm>
            <a:off x="3557922" y="2557982"/>
            <a:ext cx="2944189" cy="3327258"/>
            <a:chOff x="3473153" y="3131883"/>
            <a:chExt cx="2944189" cy="3327258"/>
          </a:xfrm>
        </p:grpSpPr>
        <p:grpSp>
          <p:nvGrpSpPr>
            <p:cNvPr id="31" name="Group 30"/>
            <p:cNvGrpSpPr/>
            <p:nvPr/>
          </p:nvGrpSpPr>
          <p:grpSpPr>
            <a:xfrm>
              <a:off x="4163912" y="3534846"/>
              <a:ext cx="1612031" cy="609601"/>
              <a:chOff x="970632" y="3553400"/>
              <a:chExt cx="1612031" cy="609601"/>
            </a:xfrm>
          </p:grpSpPr>
          <p:cxnSp>
            <p:nvCxnSpPr>
              <p:cNvPr id="32" name="Straight Connector 31"/>
              <p:cNvCxnSpPr/>
              <p:nvPr/>
            </p:nvCxnSpPr>
            <p:spPr bwMode="auto">
              <a:xfrm flipV="1">
                <a:off x="970632" y="3553400"/>
                <a:ext cx="1612031" cy="1"/>
              </a:xfrm>
              <a:prstGeom prst="line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" name="Straight Connector 32"/>
              <p:cNvCxnSpPr/>
              <p:nvPr/>
            </p:nvCxnSpPr>
            <p:spPr bwMode="auto">
              <a:xfrm flipV="1">
                <a:off x="970632" y="3705800"/>
                <a:ext cx="1612031" cy="1"/>
              </a:xfrm>
              <a:prstGeom prst="line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" name="Straight Connector 33"/>
              <p:cNvCxnSpPr/>
              <p:nvPr/>
            </p:nvCxnSpPr>
            <p:spPr bwMode="auto">
              <a:xfrm flipV="1">
                <a:off x="970632" y="3858200"/>
                <a:ext cx="1612031" cy="1"/>
              </a:xfrm>
              <a:prstGeom prst="line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Straight Connector 34"/>
              <p:cNvCxnSpPr/>
              <p:nvPr/>
            </p:nvCxnSpPr>
            <p:spPr bwMode="auto">
              <a:xfrm flipV="1">
                <a:off x="970632" y="4010600"/>
                <a:ext cx="1612031" cy="1"/>
              </a:xfrm>
              <a:prstGeom prst="line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" name="Straight Connector 35"/>
              <p:cNvCxnSpPr/>
              <p:nvPr/>
            </p:nvCxnSpPr>
            <p:spPr bwMode="auto">
              <a:xfrm flipV="1">
                <a:off x="970632" y="4163000"/>
                <a:ext cx="1612031" cy="1"/>
              </a:xfrm>
              <a:prstGeom prst="line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7" name="Group 26"/>
            <p:cNvGrpSpPr/>
            <p:nvPr/>
          </p:nvGrpSpPr>
          <p:grpSpPr>
            <a:xfrm>
              <a:off x="4096490" y="4615282"/>
              <a:ext cx="1612031" cy="304801"/>
              <a:chOff x="903210" y="4633836"/>
              <a:chExt cx="1612031" cy="304801"/>
            </a:xfrm>
          </p:grpSpPr>
          <p:cxnSp>
            <p:nvCxnSpPr>
              <p:cNvPr id="28" name="Straight Connector 27"/>
              <p:cNvCxnSpPr/>
              <p:nvPr/>
            </p:nvCxnSpPr>
            <p:spPr bwMode="auto">
              <a:xfrm flipV="1">
                <a:off x="903210" y="4633836"/>
                <a:ext cx="1612031" cy="1"/>
              </a:xfrm>
              <a:prstGeom prst="line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Straight Connector 28"/>
              <p:cNvCxnSpPr/>
              <p:nvPr/>
            </p:nvCxnSpPr>
            <p:spPr bwMode="auto">
              <a:xfrm flipV="1">
                <a:off x="903210" y="4786236"/>
                <a:ext cx="1612031" cy="1"/>
              </a:xfrm>
              <a:prstGeom prst="line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Straight Connector 29"/>
              <p:cNvCxnSpPr/>
              <p:nvPr/>
            </p:nvCxnSpPr>
            <p:spPr bwMode="auto">
              <a:xfrm flipV="1">
                <a:off x="903210" y="4938636"/>
                <a:ext cx="1612031" cy="1"/>
              </a:xfrm>
              <a:prstGeom prst="line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7" name="Group 36"/>
            <p:cNvGrpSpPr/>
            <p:nvPr/>
          </p:nvGrpSpPr>
          <p:grpSpPr>
            <a:xfrm>
              <a:off x="5738798" y="4621150"/>
              <a:ext cx="678544" cy="304801"/>
              <a:chOff x="1055610" y="4786236"/>
              <a:chExt cx="1612031" cy="304801"/>
            </a:xfrm>
          </p:grpSpPr>
          <p:cxnSp>
            <p:nvCxnSpPr>
              <p:cNvPr id="38" name="Straight Connector 37"/>
              <p:cNvCxnSpPr/>
              <p:nvPr/>
            </p:nvCxnSpPr>
            <p:spPr bwMode="auto">
              <a:xfrm flipV="1">
                <a:off x="1055610" y="4786236"/>
                <a:ext cx="1612031" cy="1"/>
              </a:xfrm>
              <a:prstGeom prst="line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Straight Connector 38"/>
              <p:cNvCxnSpPr/>
              <p:nvPr/>
            </p:nvCxnSpPr>
            <p:spPr bwMode="auto">
              <a:xfrm flipV="1">
                <a:off x="1055610" y="4938636"/>
                <a:ext cx="1612031" cy="1"/>
              </a:xfrm>
              <a:prstGeom prst="line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" name="Straight Connector 39"/>
              <p:cNvCxnSpPr/>
              <p:nvPr/>
            </p:nvCxnSpPr>
            <p:spPr bwMode="auto">
              <a:xfrm flipV="1">
                <a:off x="1055610" y="5091036"/>
                <a:ext cx="1612031" cy="1"/>
              </a:xfrm>
              <a:prstGeom prst="line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1" name="Group 40"/>
            <p:cNvGrpSpPr/>
            <p:nvPr/>
          </p:nvGrpSpPr>
          <p:grpSpPr>
            <a:xfrm>
              <a:off x="3473153" y="4621150"/>
              <a:ext cx="678544" cy="304801"/>
              <a:chOff x="1055610" y="4786236"/>
              <a:chExt cx="1612031" cy="304801"/>
            </a:xfrm>
          </p:grpSpPr>
          <p:cxnSp>
            <p:nvCxnSpPr>
              <p:cNvPr id="42" name="Straight Connector 41"/>
              <p:cNvCxnSpPr/>
              <p:nvPr/>
            </p:nvCxnSpPr>
            <p:spPr bwMode="auto">
              <a:xfrm flipV="1">
                <a:off x="1055610" y="4786236"/>
                <a:ext cx="1612031" cy="1"/>
              </a:xfrm>
              <a:prstGeom prst="line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3" name="Straight Connector 42"/>
              <p:cNvCxnSpPr/>
              <p:nvPr/>
            </p:nvCxnSpPr>
            <p:spPr bwMode="auto">
              <a:xfrm flipV="1">
                <a:off x="1055610" y="4938636"/>
                <a:ext cx="1612031" cy="1"/>
              </a:xfrm>
              <a:prstGeom prst="line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" name="Straight Connector 43"/>
              <p:cNvCxnSpPr/>
              <p:nvPr/>
            </p:nvCxnSpPr>
            <p:spPr bwMode="auto">
              <a:xfrm flipV="1">
                <a:off x="1055610" y="5091036"/>
                <a:ext cx="1612031" cy="1"/>
              </a:xfrm>
              <a:prstGeom prst="line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aphicFrame>
          <p:nvGraphicFramePr>
            <p:cNvPr id="77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54836147"/>
                </p:ext>
              </p:extLst>
            </p:nvPr>
          </p:nvGraphicFramePr>
          <p:xfrm>
            <a:off x="4836578" y="5068655"/>
            <a:ext cx="277812" cy="360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434" name="Equation" r:id="rId14" imgW="127000" imgH="165100" progId="Equation.DSMT4">
                    <p:embed/>
                  </p:oleObj>
                </mc:Choice>
                <mc:Fallback>
                  <p:oleObj name="Equation" r:id="rId14" imgW="127000" imgH="165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36578" y="5068655"/>
                          <a:ext cx="277812" cy="360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8" name="Rectangle 77"/>
            <p:cNvSpPr/>
            <p:nvPr/>
          </p:nvSpPr>
          <p:spPr bwMode="auto">
            <a:xfrm>
              <a:off x="3969015" y="4481435"/>
              <a:ext cx="329734" cy="561706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5574685" y="4450670"/>
              <a:ext cx="329734" cy="561706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4060357" y="3131883"/>
              <a:ext cx="134336" cy="332139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5666028" y="3137751"/>
              <a:ext cx="134336" cy="332139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endParaRPr>
            </a:p>
          </p:txBody>
        </p:sp>
        <p:graphicFrame>
          <p:nvGraphicFramePr>
            <p:cNvPr id="81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40276088"/>
                </p:ext>
              </p:extLst>
            </p:nvPr>
          </p:nvGraphicFramePr>
          <p:xfrm>
            <a:off x="4769913" y="4165607"/>
            <a:ext cx="388937" cy="333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435" name="Equation" r:id="rId15" imgW="177800" imgH="152400" progId="Equation.DSMT4">
                    <p:embed/>
                  </p:oleObj>
                </mc:Choice>
                <mc:Fallback>
                  <p:oleObj name="Equation" r:id="rId15" imgW="177800" imgH="152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9913" y="4165607"/>
                          <a:ext cx="388937" cy="333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4" name="Group 83"/>
          <p:cNvGrpSpPr/>
          <p:nvPr/>
        </p:nvGrpSpPr>
        <p:grpSpPr>
          <a:xfrm>
            <a:off x="6959819" y="2563851"/>
            <a:ext cx="1740007" cy="3327258"/>
            <a:chOff x="6875050" y="3137752"/>
            <a:chExt cx="1740007" cy="3327258"/>
          </a:xfrm>
        </p:grpSpPr>
        <p:grpSp>
          <p:nvGrpSpPr>
            <p:cNvPr id="69" name="Group 68"/>
            <p:cNvGrpSpPr/>
            <p:nvPr/>
          </p:nvGrpSpPr>
          <p:grpSpPr>
            <a:xfrm>
              <a:off x="6875050" y="3137752"/>
              <a:ext cx="1740007" cy="3327258"/>
              <a:chOff x="6875050" y="3137752"/>
              <a:chExt cx="1740007" cy="3327258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6978605" y="3540715"/>
                <a:ext cx="1612031" cy="609601"/>
                <a:chOff x="970632" y="3553400"/>
                <a:chExt cx="1612031" cy="609601"/>
              </a:xfrm>
            </p:grpSpPr>
            <p:cxnSp>
              <p:nvCxnSpPr>
                <p:cNvPr id="52" name="Straight Connector 51"/>
                <p:cNvCxnSpPr/>
                <p:nvPr/>
              </p:nvCxnSpPr>
              <p:spPr bwMode="auto">
                <a:xfrm flipV="1">
                  <a:off x="970632" y="3553400"/>
                  <a:ext cx="1612031" cy="1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3" name="Straight Connector 52"/>
                <p:cNvCxnSpPr/>
                <p:nvPr/>
              </p:nvCxnSpPr>
              <p:spPr bwMode="auto">
                <a:xfrm flipV="1">
                  <a:off x="970632" y="3705800"/>
                  <a:ext cx="1612031" cy="1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4" name="Straight Connector 53"/>
                <p:cNvCxnSpPr/>
                <p:nvPr/>
              </p:nvCxnSpPr>
              <p:spPr bwMode="auto">
                <a:xfrm flipV="1">
                  <a:off x="970632" y="3858200"/>
                  <a:ext cx="1612031" cy="1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5" name="Straight Connector 54"/>
                <p:cNvCxnSpPr/>
                <p:nvPr/>
              </p:nvCxnSpPr>
              <p:spPr bwMode="auto">
                <a:xfrm flipV="1">
                  <a:off x="970632" y="4010600"/>
                  <a:ext cx="1612031" cy="1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6" name="Straight Connector 55"/>
                <p:cNvCxnSpPr/>
                <p:nvPr/>
              </p:nvCxnSpPr>
              <p:spPr bwMode="auto">
                <a:xfrm flipV="1">
                  <a:off x="970632" y="4163000"/>
                  <a:ext cx="1612031" cy="1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65" name="Rectangle 64"/>
              <p:cNvSpPr/>
              <p:nvPr/>
            </p:nvSpPr>
            <p:spPr bwMode="auto">
              <a:xfrm>
                <a:off x="6875050" y="3137752"/>
                <a:ext cx="134336" cy="332139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571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Arial" pitchFamily="-112" charset="0"/>
                  <a:cs typeface="Arial" pitchFamily="-112" charset="0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 bwMode="auto">
              <a:xfrm>
                <a:off x="8480721" y="3143620"/>
                <a:ext cx="134336" cy="332139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571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Arial" pitchFamily="-112" charset="0"/>
                  <a:cs typeface="Arial" pitchFamily="-112" charset="0"/>
                </a:endParaRPr>
              </a:p>
            </p:txBody>
          </p:sp>
        </p:grpSp>
        <p:graphicFrame>
          <p:nvGraphicFramePr>
            <p:cNvPr id="82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43840364"/>
                </p:ext>
              </p:extLst>
            </p:nvPr>
          </p:nvGraphicFramePr>
          <p:xfrm>
            <a:off x="7584606" y="4220319"/>
            <a:ext cx="388937" cy="333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436" name="Equation" r:id="rId16" imgW="177800" imgH="152400" progId="Equation.DSMT4">
                    <p:embed/>
                  </p:oleObj>
                </mc:Choice>
                <mc:Fallback>
                  <p:oleObj name="Equation" r:id="rId16" imgW="177800" imgH="152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84606" y="4220319"/>
                          <a:ext cx="388937" cy="333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612488" y="653842"/>
            <a:ext cx="1846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endParaRPr lang="en-US" dirty="0">
              <a:latin typeface="Calibri" charset="0"/>
              <a:cs typeface="Calibri" charset="0"/>
            </a:endParaRPr>
          </a:p>
        </p:txBody>
      </p:sp>
      <p:graphicFrame>
        <p:nvGraphicFramePr>
          <p:cNvPr id="8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461402"/>
              </p:ext>
            </p:extLst>
          </p:nvPr>
        </p:nvGraphicFramePr>
        <p:xfrm>
          <a:off x="2353002" y="1061112"/>
          <a:ext cx="4349750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437" name="Equation" r:id="rId17" imgW="2133600" imgH="203200" progId="Equation.DSMT4">
                  <p:embed/>
                </p:oleObj>
              </mc:Choice>
              <mc:Fallback>
                <p:oleObj name="Equation" r:id="rId17" imgW="21336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3002" y="1061112"/>
                        <a:ext cx="4349750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" name="Title 1"/>
          <p:cNvSpPr txBox="1">
            <a:spLocks/>
          </p:cNvSpPr>
          <p:nvPr/>
        </p:nvSpPr>
        <p:spPr>
          <a:xfrm>
            <a:off x="481967" y="106832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charset="0"/>
                <a:cs typeface="Arial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charset="0"/>
                <a:cs typeface="Arial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charset="0"/>
                <a:cs typeface="Arial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charset="0"/>
                <a:cs typeface="Arial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Arial" pitchFamily="-112" charset="0"/>
                <a:cs typeface="Arial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Arial" pitchFamily="-112" charset="0"/>
                <a:cs typeface="Arial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Arial" pitchFamily="-112" charset="0"/>
                <a:cs typeface="Arial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Arial" pitchFamily="-112" charset="0"/>
                <a:cs typeface="Arial" pitchFamily="-112" charset="0"/>
              </a:defRPr>
            </a:lvl9pPr>
          </a:lstStyle>
          <a:p>
            <a:r>
              <a:rPr lang="en-US" sz="3200" b="1" dirty="0">
                <a:solidFill>
                  <a:srgbClr val="0000FF"/>
                </a:solidFill>
                <a:latin typeface="Calibri" charset="0"/>
                <a:cs typeface="Calibri" charset="0"/>
              </a:rPr>
              <a:t>Exercise: </a:t>
            </a:r>
            <a:r>
              <a:rPr lang="en-US" sz="3200" b="1" dirty="0" err="1">
                <a:solidFill>
                  <a:srgbClr val="0000FF"/>
                </a:solidFill>
                <a:latin typeface="Calibri" charset="0"/>
                <a:cs typeface="Calibri" charset="0"/>
              </a:rPr>
              <a:t>Higgsing</a:t>
            </a:r>
            <a:endParaRPr lang="en-US" sz="3200" b="1" dirty="0">
              <a:solidFill>
                <a:srgbClr val="0000FF"/>
              </a:solidFill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37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37353" y="1812704"/>
            <a:ext cx="2323670" cy="3742432"/>
            <a:chOff x="297207" y="268642"/>
            <a:chExt cx="2323670" cy="3742432"/>
          </a:xfrm>
        </p:grpSpPr>
        <p:grpSp>
          <p:nvGrpSpPr>
            <p:cNvPr id="12" name="Group 11"/>
            <p:cNvGrpSpPr/>
            <p:nvPr/>
          </p:nvGrpSpPr>
          <p:grpSpPr>
            <a:xfrm>
              <a:off x="720034" y="3144095"/>
              <a:ext cx="1612031" cy="304801"/>
              <a:chOff x="903210" y="4633836"/>
              <a:chExt cx="1612031" cy="304801"/>
            </a:xfrm>
          </p:grpSpPr>
          <p:cxnSp>
            <p:nvCxnSpPr>
              <p:cNvPr id="29" name="Straight Connector 28"/>
              <p:cNvCxnSpPr/>
              <p:nvPr/>
            </p:nvCxnSpPr>
            <p:spPr bwMode="auto">
              <a:xfrm flipV="1">
                <a:off x="903210" y="4633836"/>
                <a:ext cx="1612031" cy="1"/>
              </a:xfrm>
              <a:prstGeom prst="line">
                <a:avLst/>
              </a:prstGeom>
              <a:noFill/>
              <a:ln w="57150" cap="flat" cmpd="sng" algn="ctr">
                <a:solidFill>
                  <a:srgbClr val="99FF9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Straight Connector 29"/>
              <p:cNvCxnSpPr/>
              <p:nvPr/>
            </p:nvCxnSpPr>
            <p:spPr bwMode="auto">
              <a:xfrm flipV="1">
                <a:off x="903210" y="4786236"/>
                <a:ext cx="1612031" cy="1"/>
              </a:xfrm>
              <a:prstGeom prst="line">
                <a:avLst/>
              </a:prstGeom>
              <a:noFill/>
              <a:ln w="57150" cap="flat" cmpd="sng" algn="ctr">
                <a:solidFill>
                  <a:srgbClr val="99FF9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" name="Straight Connector 30"/>
              <p:cNvCxnSpPr/>
              <p:nvPr/>
            </p:nvCxnSpPr>
            <p:spPr bwMode="auto">
              <a:xfrm flipV="1">
                <a:off x="903210" y="4938636"/>
                <a:ext cx="1612031" cy="1"/>
              </a:xfrm>
              <a:prstGeom prst="line">
                <a:avLst/>
              </a:prstGeom>
              <a:noFill/>
              <a:ln w="57150" cap="flat" cmpd="sng" algn="ctr">
                <a:solidFill>
                  <a:srgbClr val="99FF9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3" name="Group 12"/>
            <p:cNvGrpSpPr/>
            <p:nvPr/>
          </p:nvGrpSpPr>
          <p:grpSpPr>
            <a:xfrm>
              <a:off x="738607" y="1086779"/>
              <a:ext cx="1612031" cy="609601"/>
              <a:chOff x="970632" y="3553400"/>
              <a:chExt cx="1612031" cy="609601"/>
            </a:xfrm>
          </p:grpSpPr>
          <p:cxnSp>
            <p:nvCxnSpPr>
              <p:cNvPr id="24" name="Straight Connector 23"/>
              <p:cNvCxnSpPr/>
              <p:nvPr/>
            </p:nvCxnSpPr>
            <p:spPr bwMode="auto">
              <a:xfrm flipV="1">
                <a:off x="970632" y="3553400"/>
                <a:ext cx="1612031" cy="1"/>
              </a:xfrm>
              <a:prstGeom prst="line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" name="Straight Connector 24"/>
              <p:cNvCxnSpPr/>
              <p:nvPr/>
            </p:nvCxnSpPr>
            <p:spPr bwMode="auto">
              <a:xfrm flipV="1">
                <a:off x="970632" y="3705800"/>
                <a:ext cx="1612031" cy="1"/>
              </a:xfrm>
              <a:prstGeom prst="line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Straight Connector 25"/>
              <p:cNvCxnSpPr/>
              <p:nvPr/>
            </p:nvCxnSpPr>
            <p:spPr bwMode="auto">
              <a:xfrm flipV="1">
                <a:off x="970632" y="3858200"/>
                <a:ext cx="1612031" cy="1"/>
              </a:xfrm>
              <a:prstGeom prst="line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Straight Connector 26"/>
              <p:cNvCxnSpPr/>
              <p:nvPr/>
            </p:nvCxnSpPr>
            <p:spPr bwMode="auto">
              <a:xfrm flipV="1">
                <a:off x="970632" y="4010600"/>
                <a:ext cx="1612031" cy="1"/>
              </a:xfrm>
              <a:prstGeom prst="line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" name="Straight Connector 27"/>
              <p:cNvCxnSpPr/>
              <p:nvPr/>
            </p:nvCxnSpPr>
            <p:spPr bwMode="auto">
              <a:xfrm flipV="1">
                <a:off x="970632" y="4163000"/>
                <a:ext cx="1612031" cy="1"/>
              </a:xfrm>
              <a:prstGeom prst="line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6" name="Rectangle 15"/>
            <p:cNvSpPr/>
            <p:nvPr/>
          </p:nvSpPr>
          <p:spPr bwMode="auto">
            <a:xfrm>
              <a:off x="635052" y="683816"/>
              <a:ext cx="134336" cy="332139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2240723" y="689684"/>
              <a:ext cx="134336" cy="332139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endParaRPr>
            </a:p>
          </p:txBody>
        </p:sp>
        <p:graphicFrame>
          <p:nvGraphicFramePr>
            <p:cNvPr id="5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72717237"/>
                </p:ext>
              </p:extLst>
            </p:nvPr>
          </p:nvGraphicFramePr>
          <p:xfrm>
            <a:off x="297207" y="268642"/>
            <a:ext cx="693578" cy="361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503" name="Equation" r:id="rId3" imgW="317500" imgH="165100" progId="Equation.DSMT4">
                    <p:embed/>
                  </p:oleObj>
                </mc:Choice>
                <mc:Fallback>
                  <p:oleObj name="Equation" r:id="rId3" imgW="317500" imgH="165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207" y="268642"/>
                          <a:ext cx="693578" cy="3617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19419896"/>
                </p:ext>
              </p:extLst>
            </p:nvPr>
          </p:nvGraphicFramePr>
          <p:xfrm>
            <a:off x="1927299" y="274510"/>
            <a:ext cx="693578" cy="361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504" name="Equation" r:id="rId5" imgW="317500" imgH="165100" progId="Equation.DSMT4">
                    <p:embed/>
                  </p:oleObj>
                </mc:Choice>
                <mc:Fallback>
                  <p:oleObj name="Equation" r:id="rId5" imgW="317500" imgH="165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7299" y="274510"/>
                          <a:ext cx="693578" cy="3617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45141505"/>
                </p:ext>
              </p:extLst>
            </p:nvPr>
          </p:nvGraphicFramePr>
          <p:xfrm>
            <a:off x="1203188" y="617538"/>
            <a:ext cx="666750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505" name="Equation" r:id="rId6" imgW="304800" imgH="203200" progId="Equation.DSMT4">
                    <p:embed/>
                  </p:oleObj>
                </mc:Choice>
                <mc:Fallback>
                  <p:oleObj name="Equation" r:id="rId6" imgW="304800" imgH="203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3188" y="617538"/>
                          <a:ext cx="666750" cy="444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96888276"/>
                </p:ext>
              </p:extLst>
            </p:nvPr>
          </p:nvGraphicFramePr>
          <p:xfrm>
            <a:off x="1342095" y="1705329"/>
            <a:ext cx="388937" cy="333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506" name="Equation" r:id="rId8" imgW="177800" imgH="152400" progId="Equation.DSMT4">
                    <p:embed/>
                  </p:oleObj>
                </mc:Choice>
                <mc:Fallback>
                  <p:oleObj name="Equation" r:id="rId8" imgW="177800" imgH="152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2095" y="1705329"/>
                          <a:ext cx="388937" cy="333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54282362"/>
                </p:ext>
              </p:extLst>
            </p:nvPr>
          </p:nvGraphicFramePr>
          <p:xfrm>
            <a:off x="1314313" y="3536567"/>
            <a:ext cx="444500" cy="333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507" name="Equation" r:id="rId10" imgW="203200" imgH="152400" progId="Equation.DSMT4">
                    <p:embed/>
                  </p:oleObj>
                </mc:Choice>
                <mc:Fallback>
                  <p:oleObj name="Equation" r:id="rId10" imgW="203200" imgH="152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4313" y="3536567"/>
                          <a:ext cx="444500" cy="333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8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37150751"/>
                </p:ext>
              </p:extLst>
            </p:nvPr>
          </p:nvGraphicFramePr>
          <p:xfrm>
            <a:off x="1203188" y="2528321"/>
            <a:ext cx="666750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508" name="Equation" r:id="rId12" imgW="304800" imgH="203200" progId="Equation.DSMT4">
                    <p:embed/>
                  </p:oleObj>
                </mc:Choice>
                <mc:Fallback>
                  <p:oleObj name="Equation" r:id="rId12" imgW="304800" imgH="203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3188" y="2528321"/>
                          <a:ext cx="666750" cy="444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8" name="Group 77"/>
          <p:cNvGrpSpPr/>
          <p:nvPr/>
        </p:nvGrpSpPr>
        <p:grpSpPr>
          <a:xfrm>
            <a:off x="2761458" y="2209324"/>
            <a:ext cx="2944189" cy="3327258"/>
            <a:chOff x="3021312" y="665262"/>
            <a:chExt cx="2944189" cy="3327258"/>
          </a:xfrm>
        </p:grpSpPr>
        <p:grpSp>
          <p:nvGrpSpPr>
            <p:cNvPr id="33" name="Group 32"/>
            <p:cNvGrpSpPr/>
            <p:nvPr/>
          </p:nvGrpSpPr>
          <p:grpSpPr>
            <a:xfrm>
              <a:off x="3712071" y="1068225"/>
              <a:ext cx="1612031" cy="609601"/>
              <a:chOff x="970632" y="3553400"/>
              <a:chExt cx="1612031" cy="609601"/>
            </a:xfrm>
          </p:grpSpPr>
          <p:cxnSp>
            <p:nvCxnSpPr>
              <p:cNvPr id="52" name="Straight Connector 51"/>
              <p:cNvCxnSpPr/>
              <p:nvPr/>
            </p:nvCxnSpPr>
            <p:spPr bwMode="auto">
              <a:xfrm flipV="1">
                <a:off x="970632" y="3553400"/>
                <a:ext cx="1612031" cy="1"/>
              </a:xfrm>
              <a:prstGeom prst="line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3" name="Straight Connector 52"/>
              <p:cNvCxnSpPr/>
              <p:nvPr/>
            </p:nvCxnSpPr>
            <p:spPr bwMode="auto">
              <a:xfrm flipV="1">
                <a:off x="970632" y="3705800"/>
                <a:ext cx="1612031" cy="1"/>
              </a:xfrm>
              <a:prstGeom prst="line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4" name="Straight Connector 53"/>
              <p:cNvCxnSpPr/>
              <p:nvPr/>
            </p:nvCxnSpPr>
            <p:spPr bwMode="auto">
              <a:xfrm flipV="1">
                <a:off x="970632" y="3858200"/>
                <a:ext cx="1612031" cy="1"/>
              </a:xfrm>
              <a:prstGeom prst="line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5" name="Straight Connector 54"/>
              <p:cNvCxnSpPr/>
              <p:nvPr/>
            </p:nvCxnSpPr>
            <p:spPr bwMode="auto">
              <a:xfrm flipV="1">
                <a:off x="970632" y="4010600"/>
                <a:ext cx="1612031" cy="1"/>
              </a:xfrm>
              <a:prstGeom prst="line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6" name="Straight Connector 55"/>
              <p:cNvCxnSpPr/>
              <p:nvPr/>
            </p:nvCxnSpPr>
            <p:spPr bwMode="auto">
              <a:xfrm flipV="1">
                <a:off x="970632" y="4163000"/>
                <a:ext cx="1612031" cy="1"/>
              </a:xfrm>
              <a:prstGeom prst="line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4" name="Group 33"/>
            <p:cNvGrpSpPr/>
            <p:nvPr/>
          </p:nvGrpSpPr>
          <p:grpSpPr>
            <a:xfrm>
              <a:off x="3644649" y="2148661"/>
              <a:ext cx="1612031" cy="304801"/>
              <a:chOff x="903210" y="4633836"/>
              <a:chExt cx="1612031" cy="304801"/>
            </a:xfrm>
          </p:grpSpPr>
          <p:cxnSp>
            <p:nvCxnSpPr>
              <p:cNvPr id="49" name="Straight Connector 48"/>
              <p:cNvCxnSpPr/>
              <p:nvPr/>
            </p:nvCxnSpPr>
            <p:spPr bwMode="auto">
              <a:xfrm flipV="1">
                <a:off x="903210" y="4633836"/>
                <a:ext cx="1612031" cy="1"/>
              </a:xfrm>
              <a:prstGeom prst="line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0" name="Straight Connector 49"/>
              <p:cNvCxnSpPr/>
              <p:nvPr/>
            </p:nvCxnSpPr>
            <p:spPr bwMode="auto">
              <a:xfrm flipV="1">
                <a:off x="903210" y="4786236"/>
                <a:ext cx="1612031" cy="1"/>
              </a:xfrm>
              <a:prstGeom prst="line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1" name="Straight Connector 50"/>
              <p:cNvCxnSpPr/>
              <p:nvPr/>
            </p:nvCxnSpPr>
            <p:spPr bwMode="auto">
              <a:xfrm flipV="1">
                <a:off x="903210" y="4938636"/>
                <a:ext cx="1612031" cy="1"/>
              </a:xfrm>
              <a:prstGeom prst="line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5" name="Group 34"/>
            <p:cNvGrpSpPr/>
            <p:nvPr/>
          </p:nvGrpSpPr>
          <p:grpSpPr>
            <a:xfrm>
              <a:off x="5286957" y="2154529"/>
              <a:ext cx="678544" cy="304801"/>
              <a:chOff x="1055610" y="4786236"/>
              <a:chExt cx="1612031" cy="304801"/>
            </a:xfrm>
          </p:grpSpPr>
          <p:cxnSp>
            <p:nvCxnSpPr>
              <p:cNvPr id="46" name="Straight Connector 45"/>
              <p:cNvCxnSpPr/>
              <p:nvPr/>
            </p:nvCxnSpPr>
            <p:spPr bwMode="auto">
              <a:xfrm flipV="1">
                <a:off x="1055610" y="4786236"/>
                <a:ext cx="1612031" cy="1"/>
              </a:xfrm>
              <a:prstGeom prst="line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7" name="Straight Connector 46"/>
              <p:cNvCxnSpPr/>
              <p:nvPr/>
            </p:nvCxnSpPr>
            <p:spPr bwMode="auto">
              <a:xfrm flipV="1">
                <a:off x="1055610" y="4938636"/>
                <a:ext cx="1612031" cy="1"/>
              </a:xfrm>
              <a:prstGeom prst="line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8" name="Straight Connector 47"/>
              <p:cNvCxnSpPr/>
              <p:nvPr/>
            </p:nvCxnSpPr>
            <p:spPr bwMode="auto">
              <a:xfrm flipV="1">
                <a:off x="1055610" y="5091036"/>
                <a:ext cx="1612031" cy="1"/>
              </a:xfrm>
              <a:prstGeom prst="line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6" name="Group 35"/>
            <p:cNvGrpSpPr/>
            <p:nvPr/>
          </p:nvGrpSpPr>
          <p:grpSpPr>
            <a:xfrm>
              <a:off x="3021312" y="2154529"/>
              <a:ext cx="678544" cy="304801"/>
              <a:chOff x="1055610" y="4786236"/>
              <a:chExt cx="1612031" cy="304801"/>
            </a:xfrm>
          </p:grpSpPr>
          <p:cxnSp>
            <p:nvCxnSpPr>
              <p:cNvPr id="43" name="Straight Connector 42"/>
              <p:cNvCxnSpPr/>
              <p:nvPr/>
            </p:nvCxnSpPr>
            <p:spPr bwMode="auto">
              <a:xfrm flipV="1">
                <a:off x="1055610" y="4786236"/>
                <a:ext cx="1612031" cy="1"/>
              </a:xfrm>
              <a:prstGeom prst="line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" name="Straight Connector 43"/>
              <p:cNvCxnSpPr/>
              <p:nvPr/>
            </p:nvCxnSpPr>
            <p:spPr bwMode="auto">
              <a:xfrm flipV="1">
                <a:off x="1055610" y="4938636"/>
                <a:ext cx="1612031" cy="1"/>
              </a:xfrm>
              <a:prstGeom prst="line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" name="Straight Connector 44"/>
              <p:cNvCxnSpPr/>
              <p:nvPr/>
            </p:nvCxnSpPr>
            <p:spPr bwMode="auto">
              <a:xfrm flipV="1">
                <a:off x="1055610" y="5091036"/>
                <a:ext cx="1612031" cy="1"/>
              </a:xfrm>
              <a:prstGeom prst="line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38" name="Rectangle 37"/>
            <p:cNvSpPr/>
            <p:nvPr/>
          </p:nvSpPr>
          <p:spPr bwMode="auto">
            <a:xfrm>
              <a:off x="3517174" y="2014814"/>
              <a:ext cx="329734" cy="561706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5122844" y="1984049"/>
              <a:ext cx="329734" cy="561706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endParaRPr>
            </a:p>
          </p:txBody>
        </p:sp>
        <p:graphicFrame>
          <p:nvGraphicFramePr>
            <p:cNvPr id="42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66702020"/>
                </p:ext>
              </p:extLst>
            </p:nvPr>
          </p:nvGraphicFramePr>
          <p:xfrm>
            <a:off x="4290725" y="1698986"/>
            <a:ext cx="388937" cy="333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509" name="Equation" r:id="rId14" imgW="177800" imgH="152400" progId="Equation.DSMT4">
                    <p:embed/>
                  </p:oleObj>
                </mc:Choice>
                <mc:Fallback>
                  <p:oleObj name="Equation" r:id="rId14" imgW="177800" imgH="152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90725" y="1698986"/>
                          <a:ext cx="388937" cy="333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9" name="Group 68"/>
            <p:cNvGrpSpPr/>
            <p:nvPr/>
          </p:nvGrpSpPr>
          <p:grpSpPr>
            <a:xfrm>
              <a:off x="3693498" y="3113331"/>
              <a:ext cx="1612031" cy="304801"/>
              <a:chOff x="903210" y="4633836"/>
              <a:chExt cx="1612031" cy="304801"/>
            </a:xfrm>
          </p:grpSpPr>
          <p:cxnSp>
            <p:nvCxnSpPr>
              <p:cNvPr id="70" name="Straight Connector 69"/>
              <p:cNvCxnSpPr/>
              <p:nvPr/>
            </p:nvCxnSpPr>
            <p:spPr bwMode="auto">
              <a:xfrm flipV="1">
                <a:off x="903210" y="4633836"/>
                <a:ext cx="1612031" cy="1"/>
              </a:xfrm>
              <a:prstGeom prst="line">
                <a:avLst/>
              </a:prstGeom>
              <a:noFill/>
              <a:ln w="57150" cap="flat" cmpd="sng" algn="ctr">
                <a:solidFill>
                  <a:srgbClr val="99FF9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1" name="Straight Connector 70"/>
              <p:cNvCxnSpPr/>
              <p:nvPr/>
            </p:nvCxnSpPr>
            <p:spPr bwMode="auto">
              <a:xfrm flipV="1">
                <a:off x="903210" y="4786236"/>
                <a:ext cx="1612031" cy="1"/>
              </a:xfrm>
              <a:prstGeom prst="line">
                <a:avLst/>
              </a:prstGeom>
              <a:noFill/>
              <a:ln w="57150" cap="flat" cmpd="sng" algn="ctr">
                <a:solidFill>
                  <a:srgbClr val="99FF9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2" name="Straight Connector 71"/>
              <p:cNvCxnSpPr/>
              <p:nvPr/>
            </p:nvCxnSpPr>
            <p:spPr bwMode="auto">
              <a:xfrm flipV="1">
                <a:off x="903210" y="4938636"/>
                <a:ext cx="1612031" cy="1"/>
              </a:xfrm>
              <a:prstGeom prst="line">
                <a:avLst/>
              </a:prstGeom>
              <a:noFill/>
              <a:ln w="57150" cap="flat" cmpd="sng" algn="ctr">
                <a:solidFill>
                  <a:srgbClr val="99FF9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aphicFrame>
          <p:nvGraphicFramePr>
            <p:cNvPr id="73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32020875"/>
                </p:ext>
              </p:extLst>
            </p:nvPr>
          </p:nvGraphicFramePr>
          <p:xfrm>
            <a:off x="4262943" y="3505803"/>
            <a:ext cx="444500" cy="333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510" name="Equation" r:id="rId15" imgW="203200" imgH="152400" progId="Equation.DSMT4">
                    <p:embed/>
                  </p:oleObj>
                </mc:Choice>
                <mc:Fallback>
                  <p:oleObj name="Equation" r:id="rId15" imgW="203200" imgH="152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62943" y="3505803"/>
                          <a:ext cx="444500" cy="333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50459309"/>
                </p:ext>
              </p:extLst>
            </p:nvPr>
          </p:nvGraphicFramePr>
          <p:xfrm>
            <a:off x="4262943" y="2534792"/>
            <a:ext cx="444500" cy="333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511" name="Equation" r:id="rId16" imgW="203200" imgH="152400" progId="Equation.DSMT4">
                    <p:embed/>
                  </p:oleObj>
                </mc:Choice>
                <mc:Fallback>
                  <p:oleObj name="Equation" r:id="rId16" imgW="203200" imgH="152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62943" y="2534792"/>
                          <a:ext cx="444500" cy="333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" name="Rectangle 39"/>
            <p:cNvSpPr/>
            <p:nvPr/>
          </p:nvSpPr>
          <p:spPr bwMode="auto">
            <a:xfrm>
              <a:off x="3608516" y="665262"/>
              <a:ext cx="134336" cy="332139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5214187" y="671130"/>
              <a:ext cx="134336" cy="332139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5845320" y="2190771"/>
            <a:ext cx="3005251" cy="3327258"/>
            <a:chOff x="6105174" y="646709"/>
            <a:chExt cx="3005251" cy="3327258"/>
          </a:xfrm>
        </p:grpSpPr>
        <p:grpSp>
          <p:nvGrpSpPr>
            <p:cNvPr id="14" name="Group 13"/>
            <p:cNvGrpSpPr/>
            <p:nvPr/>
          </p:nvGrpSpPr>
          <p:grpSpPr>
            <a:xfrm>
              <a:off x="8431881" y="3113330"/>
              <a:ext cx="678544" cy="304801"/>
              <a:chOff x="1055610" y="4786236"/>
              <a:chExt cx="1612031" cy="304801"/>
            </a:xfrm>
          </p:grpSpPr>
          <p:cxnSp>
            <p:nvCxnSpPr>
              <p:cNvPr id="21" name="Straight Connector 20"/>
              <p:cNvCxnSpPr/>
              <p:nvPr/>
            </p:nvCxnSpPr>
            <p:spPr bwMode="auto">
              <a:xfrm flipV="1">
                <a:off x="1055610" y="4786236"/>
                <a:ext cx="1612031" cy="1"/>
              </a:xfrm>
              <a:prstGeom prst="line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" name="Straight Connector 21"/>
              <p:cNvCxnSpPr/>
              <p:nvPr/>
            </p:nvCxnSpPr>
            <p:spPr bwMode="auto">
              <a:xfrm flipV="1">
                <a:off x="1055610" y="4938636"/>
                <a:ext cx="1612031" cy="1"/>
              </a:xfrm>
              <a:prstGeom prst="line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" name="Straight Connector 22"/>
              <p:cNvCxnSpPr/>
              <p:nvPr/>
            </p:nvCxnSpPr>
            <p:spPr bwMode="auto">
              <a:xfrm flipV="1">
                <a:off x="1055610" y="5091036"/>
                <a:ext cx="1612031" cy="1"/>
              </a:xfrm>
              <a:prstGeom prst="line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5" name="Group 14"/>
            <p:cNvGrpSpPr/>
            <p:nvPr/>
          </p:nvGrpSpPr>
          <p:grpSpPr>
            <a:xfrm>
              <a:off x="6105174" y="3101119"/>
              <a:ext cx="678544" cy="304801"/>
              <a:chOff x="1055610" y="4786236"/>
              <a:chExt cx="1612031" cy="304801"/>
            </a:xfrm>
          </p:grpSpPr>
          <p:cxnSp>
            <p:nvCxnSpPr>
              <p:cNvPr id="18" name="Straight Connector 17"/>
              <p:cNvCxnSpPr/>
              <p:nvPr/>
            </p:nvCxnSpPr>
            <p:spPr bwMode="auto">
              <a:xfrm flipV="1">
                <a:off x="1055610" y="4786236"/>
                <a:ext cx="1612031" cy="1"/>
              </a:xfrm>
              <a:prstGeom prst="line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" name="Straight Connector 18"/>
              <p:cNvCxnSpPr/>
              <p:nvPr/>
            </p:nvCxnSpPr>
            <p:spPr bwMode="auto">
              <a:xfrm flipV="1">
                <a:off x="1055610" y="4938636"/>
                <a:ext cx="1612031" cy="1"/>
              </a:xfrm>
              <a:prstGeom prst="line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" name="Straight Connector 19"/>
              <p:cNvCxnSpPr/>
              <p:nvPr/>
            </p:nvCxnSpPr>
            <p:spPr bwMode="auto">
              <a:xfrm flipV="1">
                <a:off x="1055610" y="5091036"/>
                <a:ext cx="1612031" cy="1"/>
              </a:xfrm>
              <a:prstGeom prst="line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aphicFrame>
          <p:nvGraphicFramePr>
            <p:cNvPr id="59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40790269"/>
                </p:ext>
              </p:extLst>
            </p:nvPr>
          </p:nvGraphicFramePr>
          <p:xfrm>
            <a:off x="7486913" y="1729276"/>
            <a:ext cx="388937" cy="333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512" name="Equation" r:id="rId17" imgW="177800" imgH="152400" progId="Equation.DSMT4">
                    <p:embed/>
                  </p:oleObj>
                </mc:Choice>
                <mc:Fallback>
                  <p:oleObj name="Equation" r:id="rId17" imgW="177800" imgH="152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86913" y="1729276"/>
                          <a:ext cx="388937" cy="333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5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32981373"/>
                </p:ext>
              </p:extLst>
            </p:nvPr>
          </p:nvGraphicFramePr>
          <p:xfrm>
            <a:off x="6219581" y="3505329"/>
            <a:ext cx="444500" cy="333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513" name="Equation" r:id="rId18" imgW="203200" imgH="152400" progId="Equation.DSMT4">
                    <p:embed/>
                  </p:oleObj>
                </mc:Choice>
                <mc:Fallback>
                  <p:oleObj name="Equation" r:id="rId18" imgW="203200" imgH="152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19581" y="3505329"/>
                          <a:ext cx="444500" cy="333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6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7137154"/>
                </p:ext>
              </p:extLst>
            </p:nvPr>
          </p:nvGraphicFramePr>
          <p:xfrm>
            <a:off x="8594629" y="3572252"/>
            <a:ext cx="444500" cy="333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514" name="Equation" r:id="rId19" imgW="203200" imgH="152400" progId="Equation.DSMT4">
                    <p:embed/>
                  </p:oleObj>
                </mc:Choice>
                <mc:Fallback>
                  <p:oleObj name="Equation" r:id="rId19" imgW="203200" imgH="152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94629" y="3572252"/>
                          <a:ext cx="444500" cy="333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8" name="Group 57"/>
            <p:cNvGrpSpPr/>
            <p:nvPr/>
          </p:nvGrpSpPr>
          <p:grpSpPr>
            <a:xfrm>
              <a:off x="6777357" y="646709"/>
              <a:ext cx="1740007" cy="3327258"/>
              <a:chOff x="6875050" y="3137752"/>
              <a:chExt cx="1740007" cy="3327258"/>
            </a:xfrm>
          </p:grpSpPr>
          <p:grpSp>
            <p:nvGrpSpPr>
              <p:cNvPr id="60" name="Group 59"/>
              <p:cNvGrpSpPr/>
              <p:nvPr/>
            </p:nvGrpSpPr>
            <p:grpSpPr>
              <a:xfrm>
                <a:off x="6978605" y="3540715"/>
                <a:ext cx="1612031" cy="609601"/>
                <a:chOff x="970632" y="3553400"/>
                <a:chExt cx="1612031" cy="609601"/>
              </a:xfrm>
            </p:grpSpPr>
            <p:cxnSp>
              <p:nvCxnSpPr>
                <p:cNvPr id="63" name="Straight Connector 62"/>
                <p:cNvCxnSpPr/>
                <p:nvPr/>
              </p:nvCxnSpPr>
              <p:spPr bwMode="auto">
                <a:xfrm flipV="1">
                  <a:off x="970632" y="3553400"/>
                  <a:ext cx="1612031" cy="1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4" name="Straight Connector 63"/>
                <p:cNvCxnSpPr/>
                <p:nvPr/>
              </p:nvCxnSpPr>
              <p:spPr bwMode="auto">
                <a:xfrm flipV="1">
                  <a:off x="970632" y="3705800"/>
                  <a:ext cx="1612031" cy="1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5" name="Straight Connector 64"/>
                <p:cNvCxnSpPr/>
                <p:nvPr/>
              </p:nvCxnSpPr>
              <p:spPr bwMode="auto">
                <a:xfrm flipV="1">
                  <a:off x="970632" y="3858200"/>
                  <a:ext cx="1612031" cy="1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6" name="Straight Connector 65"/>
                <p:cNvCxnSpPr/>
                <p:nvPr/>
              </p:nvCxnSpPr>
              <p:spPr bwMode="auto">
                <a:xfrm flipV="1">
                  <a:off x="970632" y="4010600"/>
                  <a:ext cx="1612031" cy="1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7" name="Straight Connector 66"/>
                <p:cNvCxnSpPr/>
                <p:nvPr/>
              </p:nvCxnSpPr>
              <p:spPr bwMode="auto">
                <a:xfrm flipV="1">
                  <a:off x="970632" y="4163000"/>
                  <a:ext cx="1612031" cy="1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61" name="Rectangle 60"/>
              <p:cNvSpPr/>
              <p:nvPr/>
            </p:nvSpPr>
            <p:spPr bwMode="auto">
              <a:xfrm>
                <a:off x="6875050" y="3137752"/>
                <a:ext cx="134336" cy="332139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571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Arial" pitchFamily="-112" charset="0"/>
                  <a:cs typeface="Arial" pitchFamily="-112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 bwMode="auto">
              <a:xfrm>
                <a:off x="8480721" y="3143620"/>
                <a:ext cx="134336" cy="332139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571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Arial" pitchFamily="-112" charset="0"/>
                  <a:cs typeface="Arial" pitchFamily="-112" charset="0"/>
                </a:endParaRPr>
              </a:p>
            </p:txBody>
          </p:sp>
        </p:grpSp>
      </p:grpSp>
      <p:graphicFrame>
        <p:nvGraphicFramePr>
          <p:cNvPr id="8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0225296"/>
              </p:ext>
            </p:extLst>
          </p:nvPr>
        </p:nvGraphicFramePr>
        <p:xfrm>
          <a:off x="2474532" y="821028"/>
          <a:ext cx="4557713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515" name="Equation" r:id="rId20" imgW="2235200" imgH="203200" progId="Equation.DSMT4">
                  <p:embed/>
                </p:oleObj>
              </mc:Choice>
              <mc:Fallback>
                <p:oleObj name="Equation" r:id="rId20" imgW="2235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4532" y="821028"/>
                        <a:ext cx="4557713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Title 1"/>
          <p:cNvSpPr txBox="1">
            <a:spLocks/>
          </p:cNvSpPr>
          <p:nvPr/>
        </p:nvSpPr>
        <p:spPr>
          <a:xfrm>
            <a:off x="481967" y="106832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charset="0"/>
                <a:cs typeface="Arial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charset="0"/>
                <a:cs typeface="Arial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charset="0"/>
                <a:cs typeface="Arial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charset="0"/>
                <a:cs typeface="Arial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Arial" pitchFamily="-112" charset="0"/>
                <a:cs typeface="Arial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Arial" pitchFamily="-112" charset="0"/>
                <a:cs typeface="Arial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Arial" pitchFamily="-112" charset="0"/>
                <a:cs typeface="Arial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Arial" pitchFamily="-112" charset="0"/>
                <a:cs typeface="Arial" pitchFamily="-112" charset="0"/>
              </a:defRPr>
            </a:lvl9pPr>
          </a:lstStyle>
          <a:p>
            <a:r>
              <a:rPr lang="en-US" sz="3200" b="1" dirty="0" smtClean="0">
                <a:solidFill>
                  <a:srgbClr val="0000FF"/>
                </a:solidFill>
                <a:latin typeface="Calibri" charset="0"/>
                <a:cs typeface="Calibri" charset="0"/>
              </a:rPr>
              <a:t>Negative Branes</a:t>
            </a:r>
            <a:endParaRPr lang="en-US" sz="3200" b="1" dirty="0">
              <a:solidFill>
                <a:srgbClr val="0000FF"/>
              </a:solidFill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37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837" y="0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FF"/>
                </a:solidFill>
                <a:latin typeface="Calibri" charset="0"/>
                <a:cs typeface="Calibri" charset="0"/>
              </a:rPr>
              <a:t>Geometric Engineering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49065" y="1127023"/>
            <a:ext cx="55425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dirty="0" smtClean="0">
                <a:latin typeface="Calibri" charset="0"/>
                <a:cs typeface="Calibri" charset="0"/>
              </a:rPr>
              <a:t>Multicenter </a:t>
            </a:r>
            <a:r>
              <a:rPr lang="en-US" dirty="0" err="1" smtClean="0">
                <a:latin typeface="Calibri" charset="0"/>
                <a:cs typeface="Calibri" charset="0"/>
              </a:rPr>
              <a:t>Taub</a:t>
            </a:r>
            <a:r>
              <a:rPr lang="en-US" dirty="0" smtClean="0">
                <a:latin typeface="Calibri" charset="0"/>
                <a:cs typeface="Calibri" charset="0"/>
              </a:rPr>
              <a:t>-NUT space for D3 branes</a:t>
            </a:r>
            <a:endParaRPr lang="en-US" dirty="0">
              <a:latin typeface="Calibri" charset="0"/>
              <a:cs typeface="Calibri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14695" y="3682672"/>
            <a:ext cx="5539322" cy="1167441"/>
            <a:chOff x="814695" y="3682672"/>
            <a:chExt cx="5539322" cy="1167441"/>
          </a:xfrm>
        </p:grpSpPr>
        <p:graphicFrame>
          <p:nvGraphicFramePr>
            <p:cNvPr id="7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36573203"/>
                </p:ext>
              </p:extLst>
            </p:nvPr>
          </p:nvGraphicFramePr>
          <p:xfrm>
            <a:off x="2402729" y="4221463"/>
            <a:ext cx="3951288" cy="628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8746" name="Equation" r:id="rId3" imgW="1676400" imgH="266700" progId="Equation.DSMT4">
                    <p:embed/>
                  </p:oleObj>
                </mc:Choice>
                <mc:Fallback>
                  <p:oleObj name="Equation" r:id="rId3" imgW="1676400" imgH="266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2729" y="4221463"/>
                          <a:ext cx="3951288" cy="628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814695" y="3682672"/>
              <a:ext cx="446617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dirty="0" smtClean="0">
                  <a:latin typeface="Calibri" charset="0"/>
                  <a:cs typeface="Calibri" charset="0"/>
                </a:rPr>
                <a:t>Complex structure </a:t>
              </a:r>
              <a:r>
                <a:rPr lang="en-US" i="1" dirty="0" smtClean="0">
                  <a:latin typeface="Calibri" charset="0"/>
                  <a:cs typeface="Calibri" charset="0"/>
                </a:rPr>
                <a:t>A</a:t>
              </a:r>
              <a:r>
                <a:rPr lang="en-US" i="1" baseline="-25000" dirty="0" smtClean="0">
                  <a:latin typeface="Calibri" charset="0"/>
                  <a:cs typeface="Calibri" charset="0"/>
                </a:rPr>
                <a:t>N-1</a:t>
              </a:r>
              <a:r>
                <a:rPr lang="en-US" dirty="0" smtClean="0">
                  <a:latin typeface="Calibri" charset="0"/>
                  <a:cs typeface="Calibri" charset="0"/>
                </a:rPr>
                <a:t> singularity</a:t>
              </a:r>
              <a:endParaRPr lang="en-US" i="1" dirty="0">
                <a:latin typeface="Calibri" charset="0"/>
                <a:cs typeface="Calibri" charset="0"/>
              </a:endParaRPr>
            </a:p>
          </p:txBody>
        </p:sp>
      </p:grpSp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5577919"/>
              </p:ext>
            </p:extLst>
          </p:nvPr>
        </p:nvGraphicFramePr>
        <p:xfrm>
          <a:off x="2567450" y="1492754"/>
          <a:ext cx="3944634" cy="2014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747" name="Equation" r:id="rId5" imgW="1816100" imgH="927100" progId="Equation.DSMT4">
                  <p:embed/>
                </p:oleObj>
              </mc:Choice>
              <mc:Fallback>
                <p:oleObj name="Equation" r:id="rId5" imgW="1816100" imgH="927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7450" y="1492754"/>
                        <a:ext cx="3944634" cy="20142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752438" y="4865630"/>
            <a:ext cx="6046033" cy="1672686"/>
            <a:chOff x="752438" y="4865630"/>
            <a:chExt cx="6046033" cy="1672686"/>
          </a:xfrm>
        </p:grpSpPr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752438" y="4865630"/>
              <a:ext cx="197286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dirty="0" smtClean="0">
                  <a:latin typeface="Calibri" charset="0"/>
                  <a:cs typeface="Calibri" charset="0"/>
                </a:rPr>
                <a:t>Generalizes to</a:t>
              </a:r>
              <a:endParaRPr lang="en-US" dirty="0">
                <a:latin typeface="Calibri" charset="0"/>
                <a:cs typeface="Calibri" charset="0"/>
              </a:endParaRPr>
            </a:p>
          </p:txBody>
        </p:sp>
        <p:graphicFrame>
          <p:nvGraphicFramePr>
            <p:cNvPr id="1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95300815"/>
                </p:ext>
              </p:extLst>
            </p:nvPr>
          </p:nvGraphicFramePr>
          <p:xfrm>
            <a:off x="2383130" y="5207111"/>
            <a:ext cx="4415341" cy="13312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8748" name="Equation" r:id="rId7" imgW="1981200" imgH="596900" progId="Equation.DSMT4">
                    <p:embed/>
                  </p:oleObj>
                </mc:Choice>
                <mc:Fallback>
                  <p:oleObj name="Equation" r:id="rId7" imgW="1981200" imgH="5969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83130" y="5207111"/>
                          <a:ext cx="4415341" cy="13312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996434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837" y="0"/>
            <a:ext cx="8229600" cy="1143000"/>
          </a:xfrm>
        </p:spPr>
        <p:txBody>
          <a:bodyPr/>
          <a:lstStyle/>
          <a:p>
            <a:r>
              <a:rPr lang="en-US" sz="3200" b="1" dirty="0" err="1" smtClean="0">
                <a:solidFill>
                  <a:srgbClr val="0000FF"/>
                </a:solidFill>
                <a:latin typeface="Calibri" charset="0"/>
                <a:cs typeface="Calibri" charset="0"/>
              </a:rPr>
              <a:t>Nekrasov</a:t>
            </a:r>
            <a:r>
              <a:rPr lang="en-US" sz="3200" b="1" dirty="0" smtClean="0">
                <a:solidFill>
                  <a:srgbClr val="0000FF"/>
                </a:solidFill>
                <a:latin typeface="Calibri" charset="0"/>
                <a:cs typeface="Calibri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Calibri" charset="0"/>
                <a:cs typeface="Calibri" charset="0"/>
              </a:rPr>
              <a:t>Instanton</a:t>
            </a:r>
            <a:r>
              <a:rPr lang="en-US" sz="3200" b="1" dirty="0" smtClean="0">
                <a:solidFill>
                  <a:srgbClr val="0000FF"/>
                </a:solidFill>
                <a:latin typeface="Calibri" charset="0"/>
                <a:cs typeface="Calibri" charset="0"/>
              </a:rPr>
              <a:t> Calculation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49065" y="1127023"/>
            <a:ext cx="14120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dirty="0" smtClean="0">
                <a:latin typeface="Calibri" charset="0"/>
                <a:cs typeface="Calibri" charset="0"/>
              </a:rPr>
              <a:t>Start with</a:t>
            </a:r>
            <a:endParaRPr lang="en-US" dirty="0">
              <a:latin typeface="Calibri" charset="0"/>
              <a:cs typeface="Calibri" charset="0"/>
            </a:endParaRPr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6114361"/>
              </p:ext>
            </p:extLst>
          </p:nvPr>
        </p:nvGraphicFramePr>
        <p:xfrm>
          <a:off x="1607567" y="1826721"/>
          <a:ext cx="6834486" cy="4449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78" name="Equation" r:id="rId3" imgW="3136900" imgH="203200" progId="Equation.DSMT4">
                  <p:embed/>
                </p:oleObj>
              </mc:Choice>
              <mc:Fallback>
                <p:oleObj name="Equation" r:id="rId3" imgW="3136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7567" y="1826721"/>
                        <a:ext cx="6834486" cy="4449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939208" y="2325400"/>
            <a:ext cx="3934073" cy="913000"/>
            <a:chOff x="939208" y="2325400"/>
            <a:chExt cx="3934073" cy="913000"/>
          </a:xfrm>
        </p:grpSpPr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939208" y="2325400"/>
              <a:ext cx="140269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dirty="0" smtClean="0">
                  <a:latin typeface="Calibri" charset="0"/>
                  <a:cs typeface="Calibri" charset="0"/>
                </a:rPr>
                <a:t>Couplings </a:t>
              </a:r>
              <a:endParaRPr lang="en-US" dirty="0">
                <a:latin typeface="Calibri" charset="0"/>
                <a:cs typeface="Calibri" charset="0"/>
              </a:endParaRPr>
            </a:p>
          </p:txBody>
        </p:sp>
        <p:graphicFrame>
          <p:nvGraphicFramePr>
            <p:cNvPr id="15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47657909"/>
                </p:ext>
              </p:extLst>
            </p:nvPr>
          </p:nvGraphicFramePr>
          <p:xfrm>
            <a:off x="3313130" y="2751916"/>
            <a:ext cx="1560151" cy="4864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9779" name="Equation" r:id="rId5" imgW="774700" imgH="241300" progId="Equation.DSMT4">
                    <p:embed/>
                  </p:oleObj>
                </mc:Choice>
                <mc:Fallback>
                  <p:oleObj name="Equation" r:id="rId5" imgW="774700" imgH="2413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3130" y="2751916"/>
                          <a:ext cx="1560151" cy="4864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3"/>
          <p:cNvGrpSpPr/>
          <p:nvPr/>
        </p:nvGrpSpPr>
        <p:grpSpPr>
          <a:xfrm>
            <a:off x="989015" y="3545698"/>
            <a:ext cx="6875460" cy="1596215"/>
            <a:chOff x="989015" y="3545698"/>
            <a:chExt cx="6875460" cy="1596215"/>
          </a:xfrm>
        </p:grpSpPr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989015" y="3545698"/>
              <a:ext cx="317149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dirty="0" smtClean="0">
                  <a:latin typeface="Calibri" charset="0"/>
                  <a:cs typeface="Calibri" charset="0"/>
                </a:rPr>
                <a:t>Limit of exact SW curve</a:t>
              </a:r>
              <a:endParaRPr lang="en-US" i="1" dirty="0">
                <a:latin typeface="Calibri" charset="0"/>
                <a:cs typeface="Calibri" charset="0"/>
              </a:endParaRPr>
            </a:p>
          </p:txBody>
        </p:sp>
        <p:graphicFrame>
          <p:nvGraphicFramePr>
            <p:cNvPr id="16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7409581"/>
                </p:ext>
              </p:extLst>
            </p:nvPr>
          </p:nvGraphicFramePr>
          <p:xfrm>
            <a:off x="2471738" y="3992563"/>
            <a:ext cx="5392737" cy="1149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9780" name="Equation" r:id="rId7" imgW="2679700" imgH="571500" progId="Equation.DSMT4">
                    <p:embed/>
                  </p:oleObj>
                </mc:Choice>
                <mc:Fallback>
                  <p:oleObj name="Equation" r:id="rId7" imgW="2679700" imgH="5715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71738" y="3992563"/>
                          <a:ext cx="5392737" cy="1149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7531463"/>
              </p:ext>
            </p:extLst>
          </p:nvPr>
        </p:nvGraphicFramePr>
        <p:xfrm>
          <a:off x="2726823" y="5529190"/>
          <a:ext cx="4522788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81" name="Equation" r:id="rId9" imgW="2247900" imgH="457200" progId="Equation.DSMT4">
                  <p:embed/>
                </p:oleObj>
              </mc:Choice>
              <mc:Fallback>
                <p:oleObj name="Equation" r:id="rId9" imgW="22479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6823" y="5529190"/>
                        <a:ext cx="4522788" cy="91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1449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3"/>
          <p:cNvSpPr>
            <a:spLocks noChangeArrowheads="1"/>
          </p:cNvSpPr>
          <p:nvPr/>
        </p:nvSpPr>
        <p:spPr bwMode="auto">
          <a:xfrm>
            <a:off x="457200" y="1158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200" b="1" dirty="0" smtClean="0">
                <a:solidFill>
                  <a:srgbClr val="0000FF"/>
                </a:solidFill>
                <a:latin typeface="Calibri" charset="0"/>
                <a:cs typeface="Calibri" charset="0"/>
              </a:rPr>
              <a:t>Super </a:t>
            </a:r>
            <a:r>
              <a:rPr lang="en-US" sz="3200" b="1" dirty="0">
                <a:solidFill>
                  <a:srgbClr val="0000FF"/>
                </a:solidFill>
                <a:latin typeface="Calibri" charset="0"/>
                <a:cs typeface="Calibri" charset="0"/>
              </a:rPr>
              <a:t>Matrix Models</a:t>
            </a:r>
          </a:p>
        </p:txBody>
      </p:sp>
      <p:graphicFrame>
        <p:nvGraphicFramePr>
          <p:cNvPr id="112642" name="Object 4"/>
          <p:cNvGraphicFramePr>
            <a:graphicFrameLocks noChangeAspect="1"/>
          </p:cNvGraphicFramePr>
          <p:nvPr/>
        </p:nvGraphicFramePr>
        <p:xfrm>
          <a:off x="5100638" y="3830638"/>
          <a:ext cx="1270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81" name="Equation" r:id="rId4" imgW="127000" imgH="203200" progId="Equation.DSMT4">
                  <p:embed/>
                </p:oleObj>
              </mc:Choice>
              <mc:Fallback>
                <p:oleObj name="Equation" r:id="rId4" imgW="127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0638" y="3830638"/>
                        <a:ext cx="1270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43" name="TextBox 5"/>
          <p:cNvSpPr txBox="1">
            <a:spLocks noChangeArrowheads="1"/>
          </p:cNvSpPr>
          <p:nvPr/>
        </p:nvSpPr>
        <p:spPr bwMode="auto">
          <a:xfrm>
            <a:off x="684213" y="1125538"/>
            <a:ext cx="1647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dirty="0">
                <a:solidFill>
                  <a:srgbClr val="000000"/>
                </a:solidFill>
                <a:latin typeface="Calibri" charset="0"/>
                <a:cs typeface="Calibri" charset="0"/>
              </a:rPr>
              <a:t>Supergroup   </a:t>
            </a:r>
          </a:p>
        </p:txBody>
      </p:sp>
      <p:graphicFrame>
        <p:nvGraphicFramePr>
          <p:cNvPr id="112644" name="Object 6"/>
          <p:cNvGraphicFramePr>
            <a:graphicFrameLocks noChangeAspect="1"/>
          </p:cNvGraphicFramePr>
          <p:nvPr/>
        </p:nvGraphicFramePr>
        <p:xfrm>
          <a:off x="2619375" y="1773238"/>
          <a:ext cx="1379538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82" name="Equation" r:id="rId6" imgW="571500" imgH="203200" progId="Equation.DSMT4">
                  <p:embed/>
                </p:oleObj>
              </mc:Choice>
              <mc:Fallback>
                <p:oleObj name="Equation" r:id="rId6" imgW="571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375" y="1773238"/>
                        <a:ext cx="1379538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45" name="TextBox 14"/>
          <p:cNvSpPr txBox="1">
            <a:spLocks noChangeArrowheads="1"/>
          </p:cNvSpPr>
          <p:nvPr/>
        </p:nvSpPr>
        <p:spPr bwMode="auto">
          <a:xfrm>
            <a:off x="684213" y="3255963"/>
            <a:ext cx="68099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dirty="0">
                <a:solidFill>
                  <a:srgbClr val="000000"/>
                </a:solidFill>
                <a:latin typeface="Calibri" charset="0"/>
                <a:cs typeface="Calibri" charset="0"/>
              </a:rPr>
              <a:t>Volume Lie supergroup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vanishes: need regularization</a:t>
            </a:r>
            <a:endParaRPr lang="en-US" dirty="0">
              <a:solidFill>
                <a:srgbClr val="000000"/>
              </a:solidFill>
              <a:latin typeface="Calibri" charset="0"/>
              <a:cs typeface="Calibri" charset="0"/>
            </a:endParaRPr>
          </a:p>
        </p:txBody>
      </p:sp>
      <p:graphicFrame>
        <p:nvGraphicFramePr>
          <p:cNvPr id="1126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6310067"/>
              </p:ext>
            </p:extLst>
          </p:nvPr>
        </p:nvGraphicFramePr>
        <p:xfrm>
          <a:off x="1908176" y="5245213"/>
          <a:ext cx="2121902" cy="12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83" name="Equation" r:id="rId8" imgW="1041400" imgH="635000" progId="Equation.DSMT4">
                  <p:embed/>
                </p:oleObj>
              </mc:Choice>
              <mc:Fallback>
                <p:oleObj name="Equation" r:id="rId8" imgW="1041400" imgH="63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6" y="5245213"/>
                        <a:ext cx="2121902" cy="12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47" name="TextBox 17"/>
          <p:cNvSpPr txBox="1">
            <a:spLocks noChangeArrowheads="1"/>
          </p:cNvSpPr>
          <p:nvPr/>
        </p:nvSpPr>
        <p:spPr bwMode="auto">
          <a:xfrm>
            <a:off x="755650" y="4581525"/>
            <a:ext cx="5721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dirty="0" err="1">
                <a:solidFill>
                  <a:srgbClr val="000000"/>
                </a:solidFill>
                <a:latin typeface="Calibri" charset="0"/>
                <a:cs typeface="Calibri" charset="0"/>
              </a:rPr>
              <a:t>Diagonalize</a:t>
            </a:r>
            <a:r>
              <a:rPr lang="en-US" dirty="0">
                <a:solidFill>
                  <a:srgbClr val="000000"/>
                </a:solidFill>
                <a:latin typeface="Calibri" charset="0"/>
                <a:cs typeface="Calibri" charset="0"/>
              </a:rPr>
              <a:t>:  eigenvalues &amp; anti-eigenvalues</a:t>
            </a:r>
          </a:p>
        </p:txBody>
      </p:sp>
      <p:sp>
        <p:nvSpPr>
          <p:cNvPr id="12" name="AutoShape 223"/>
          <p:cNvSpPr>
            <a:spLocks noChangeArrowheads="1"/>
          </p:cNvSpPr>
          <p:nvPr/>
        </p:nvSpPr>
        <p:spPr bwMode="auto">
          <a:xfrm>
            <a:off x="1619250" y="1628775"/>
            <a:ext cx="6481763" cy="1439863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9525">
            <a:noFill/>
            <a:round/>
            <a:headEnd/>
            <a:tailEnd/>
          </a:ln>
          <a:effectLst>
            <a:outerShdw blurRad="431800" dist="38100" dir="2700000">
              <a:srgbClr val="000000"/>
            </a:outerShdw>
          </a:effectLst>
        </p:spPr>
        <p:txBody>
          <a:bodyPr anchor="ctr">
            <a:spAutoFit/>
          </a:bodyPr>
          <a:lstStyle/>
          <a:p>
            <a:pPr algn="l">
              <a:defRPr/>
            </a:pPr>
            <a:endParaRPr lang="nl-NL" sz="2800">
              <a:solidFill>
                <a:srgbClr val="000000"/>
              </a:solidFill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graphicFrame>
        <p:nvGraphicFramePr>
          <p:cNvPr id="11264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0721097"/>
              </p:ext>
            </p:extLst>
          </p:nvPr>
        </p:nvGraphicFramePr>
        <p:xfrm>
          <a:off x="2206625" y="1773238"/>
          <a:ext cx="5253038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84" name="Equation" r:id="rId10" imgW="2019300" imgH="457200" progId="Equation.DSMT4">
                  <p:embed/>
                </p:oleObj>
              </mc:Choice>
              <mc:Fallback>
                <p:oleObj name="Equation" r:id="rId10" imgW="20193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6625" y="1773238"/>
                        <a:ext cx="5253038" cy="119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50" name="Object 2"/>
          <p:cNvGraphicFramePr>
            <a:graphicFrameLocks noChangeAspect="1"/>
          </p:cNvGraphicFramePr>
          <p:nvPr/>
        </p:nvGraphicFramePr>
        <p:xfrm>
          <a:off x="3954463" y="3678238"/>
          <a:ext cx="145415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85" name="Equation" r:id="rId12" imgW="635000" imgH="292100" progId="Equation.DSMT4">
                  <p:embed/>
                </p:oleObj>
              </mc:Choice>
              <mc:Fallback>
                <p:oleObj name="Equation" r:id="rId12" imgW="6350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4463" y="3678238"/>
                        <a:ext cx="1454150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5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4801054"/>
              </p:ext>
            </p:extLst>
          </p:nvPr>
        </p:nvGraphicFramePr>
        <p:xfrm>
          <a:off x="4730751" y="5372837"/>
          <a:ext cx="3451526" cy="105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86" name="Equation" r:id="rId14" imgW="1511300" imgH="482600" progId="Equation.DSMT4">
                  <p:embed/>
                </p:oleObj>
              </mc:Choice>
              <mc:Fallback>
                <p:oleObj name="Equation" r:id="rId14" imgW="15113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1" y="5372837"/>
                        <a:ext cx="3451526" cy="105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6717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5" grpId="0"/>
      <p:bldP spid="11264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1" name="AutoShape 223"/>
          <p:cNvSpPr>
            <a:spLocks noChangeArrowheads="1"/>
          </p:cNvSpPr>
          <p:nvPr/>
        </p:nvSpPr>
        <p:spPr bwMode="auto">
          <a:xfrm>
            <a:off x="1331913" y="1052513"/>
            <a:ext cx="6480175" cy="1439862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9525">
            <a:noFill/>
            <a:round/>
            <a:headEnd/>
            <a:tailEnd/>
          </a:ln>
          <a:effectLst>
            <a:outerShdw blurRad="431800" dist="38100" dir="2700000">
              <a:srgbClr val="000000"/>
            </a:outerShdw>
          </a:effectLst>
        </p:spPr>
        <p:txBody>
          <a:bodyPr anchor="ctr">
            <a:spAutoFit/>
          </a:bodyPr>
          <a:lstStyle/>
          <a:p>
            <a:pPr algn="l">
              <a:defRPr/>
            </a:pPr>
            <a:endParaRPr lang="nl-NL" sz="2800">
              <a:solidFill>
                <a:srgbClr val="000000"/>
              </a:solidFill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693443" name="Freeform 195" descr="Donker horizontaal"/>
          <p:cNvSpPr>
            <a:spLocks/>
          </p:cNvSpPr>
          <p:nvPr/>
        </p:nvSpPr>
        <p:spPr bwMode="auto">
          <a:xfrm>
            <a:off x="4284663" y="5229225"/>
            <a:ext cx="989012" cy="393700"/>
          </a:xfrm>
          <a:custGeom>
            <a:avLst/>
            <a:gdLst>
              <a:gd name="T0" fmla="*/ 2147483647 w 1012"/>
              <a:gd name="T1" fmla="*/ 2147483647 h 829"/>
              <a:gd name="T2" fmla="*/ 2147483647 w 1012"/>
              <a:gd name="T3" fmla="*/ 2147483647 h 829"/>
              <a:gd name="T4" fmla="*/ 2147483647 w 1012"/>
              <a:gd name="T5" fmla="*/ 2147483647 h 829"/>
              <a:gd name="T6" fmla="*/ 2147483647 w 1012"/>
              <a:gd name="T7" fmla="*/ 0 h 829"/>
              <a:gd name="T8" fmla="*/ 2147483647 w 1012"/>
              <a:gd name="T9" fmla="*/ 2147483647 h 829"/>
              <a:gd name="T10" fmla="*/ 2147483647 w 1012"/>
              <a:gd name="T11" fmla="*/ 2147483647 h 829"/>
              <a:gd name="T12" fmla="*/ 2147483647 w 1012"/>
              <a:gd name="T13" fmla="*/ 2147483647 h 829"/>
              <a:gd name="T14" fmla="*/ 2147483647 w 1012"/>
              <a:gd name="T15" fmla="*/ 2147483647 h 829"/>
              <a:gd name="T16" fmla="*/ 0 w 1012"/>
              <a:gd name="T17" fmla="*/ 2147483647 h 829"/>
              <a:gd name="T18" fmla="*/ 2147483647 w 1012"/>
              <a:gd name="T19" fmla="*/ 2147483647 h 829"/>
              <a:gd name="T20" fmla="*/ 2147483647 w 1012"/>
              <a:gd name="T21" fmla="*/ 2147483647 h 82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12"/>
              <a:gd name="T34" fmla="*/ 0 h 829"/>
              <a:gd name="T35" fmla="*/ 1012 w 1012"/>
              <a:gd name="T36" fmla="*/ 829 h 82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012" h="829">
                <a:moveTo>
                  <a:pt x="985" y="797"/>
                </a:moveTo>
                <a:lnTo>
                  <a:pt x="854" y="455"/>
                </a:lnTo>
                <a:lnTo>
                  <a:pt x="677" y="121"/>
                </a:lnTo>
                <a:lnTo>
                  <a:pt x="524" y="0"/>
                </a:lnTo>
                <a:lnTo>
                  <a:pt x="391" y="42"/>
                </a:lnTo>
                <a:lnTo>
                  <a:pt x="274" y="190"/>
                </a:lnTo>
                <a:lnTo>
                  <a:pt x="124" y="438"/>
                </a:lnTo>
                <a:lnTo>
                  <a:pt x="39" y="695"/>
                </a:lnTo>
                <a:lnTo>
                  <a:pt x="0" y="821"/>
                </a:lnTo>
                <a:lnTo>
                  <a:pt x="1012" y="829"/>
                </a:lnTo>
                <a:lnTo>
                  <a:pt x="985" y="797"/>
                </a:lnTo>
                <a:close/>
              </a:path>
            </a:pathLst>
          </a:custGeom>
          <a:pattFill prst="dkHorz">
            <a:fgClr>
              <a:srgbClr val="FF0000"/>
            </a:fgClr>
            <a:bgClr>
              <a:schemeClr val="tx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3444" name="Freeform 196" descr="Donker horizontaal"/>
          <p:cNvSpPr>
            <a:spLocks/>
          </p:cNvSpPr>
          <p:nvPr/>
        </p:nvSpPr>
        <p:spPr bwMode="auto">
          <a:xfrm>
            <a:off x="5292725" y="5805488"/>
            <a:ext cx="1084263" cy="428625"/>
          </a:xfrm>
          <a:custGeom>
            <a:avLst/>
            <a:gdLst>
              <a:gd name="T0" fmla="*/ 2147483647 w 1157"/>
              <a:gd name="T1" fmla="*/ 2147483647 h 846"/>
              <a:gd name="T2" fmla="*/ 2147483647 w 1157"/>
              <a:gd name="T3" fmla="*/ 2147483647 h 846"/>
              <a:gd name="T4" fmla="*/ 2147483647 w 1157"/>
              <a:gd name="T5" fmla="*/ 2147483647 h 846"/>
              <a:gd name="T6" fmla="*/ 2147483647 w 1157"/>
              <a:gd name="T7" fmla="*/ 2147483647 h 846"/>
              <a:gd name="T8" fmla="*/ 2147483647 w 1157"/>
              <a:gd name="T9" fmla="*/ 2147483647 h 846"/>
              <a:gd name="T10" fmla="*/ 2147483647 w 1157"/>
              <a:gd name="T11" fmla="*/ 2147483647 h 846"/>
              <a:gd name="T12" fmla="*/ 2147483647 w 1157"/>
              <a:gd name="T13" fmla="*/ 2147483647 h 846"/>
              <a:gd name="T14" fmla="*/ 2147483647 w 1157"/>
              <a:gd name="T15" fmla="*/ 2147483647 h 846"/>
              <a:gd name="T16" fmla="*/ 2147483647 w 1157"/>
              <a:gd name="T17" fmla="*/ 2147483647 h 846"/>
              <a:gd name="T18" fmla="*/ 0 w 1157"/>
              <a:gd name="T19" fmla="*/ 0 h 846"/>
              <a:gd name="T20" fmla="*/ 2147483647 w 1157"/>
              <a:gd name="T21" fmla="*/ 2147483647 h 84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57"/>
              <a:gd name="T34" fmla="*/ 0 h 846"/>
              <a:gd name="T35" fmla="*/ 1157 w 1157"/>
              <a:gd name="T36" fmla="*/ 846 h 84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57" h="846">
                <a:moveTo>
                  <a:pt x="30" y="33"/>
                </a:moveTo>
                <a:lnTo>
                  <a:pt x="166" y="380"/>
                </a:lnTo>
                <a:lnTo>
                  <a:pt x="356" y="720"/>
                </a:lnTo>
                <a:lnTo>
                  <a:pt x="526" y="846"/>
                </a:lnTo>
                <a:lnTo>
                  <a:pt x="681" y="809"/>
                </a:lnTo>
                <a:lnTo>
                  <a:pt x="857" y="667"/>
                </a:lnTo>
                <a:lnTo>
                  <a:pt x="1003" y="423"/>
                </a:lnTo>
                <a:lnTo>
                  <a:pt x="1111" y="169"/>
                </a:lnTo>
                <a:lnTo>
                  <a:pt x="1157" y="14"/>
                </a:lnTo>
                <a:lnTo>
                  <a:pt x="0" y="0"/>
                </a:lnTo>
                <a:lnTo>
                  <a:pt x="30" y="33"/>
                </a:lnTo>
                <a:close/>
              </a:path>
            </a:pathLst>
          </a:custGeom>
          <a:pattFill prst="dkHorz">
            <a:fgClr>
              <a:srgbClr val="9900FF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3445" name="Freeform 197" descr="Donker horizontaal"/>
          <p:cNvSpPr>
            <a:spLocks/>
          </p:cNvSpPr>
          <p:nvPr/>
        </p:nvSpPr>
        <p:spPr bwMode="auto">
          <a:xfrm>
            <a:off x="2960688" y="5838825"/>
            <a:ext cx="1152525" cy="608013"/>
          </a:xfrm>
          <a:custGeom>
            <a:avLst/>
            <a:gdLst>
              <a:gd name="T0" fmla="*/ 2147483647 w 1177"/>
              <a:gd name="T1" fmla="*/ 2147483647 h 1200"/>
              <a:gd name="T2" fmla="*/ 2147483647 w 1177"/>
              <a:gd name="T3" fmla="*/ 2147483647 h 1200"/>
              <a:gd name="T4" fmla="*/ 2147483647 w 1177"/>
              <a:gd name="T5" fmla="*/ 2147483647 h 1200"/>
              <a:gd name="T6" fmla="*/ 2147483647 w 1177"/>
              <a:gd name="T7" fmla="*/ 2147483647 h 1200"/>
              <a:gd name="T8" fmla="*/ 2147483647 w 1177"/>
              <a:gd name="T9" fmla="*/ 2147483647 h 1200"/>
              <a:gd name="T10" fmla="*/ 2147483647 w 1177"/>
              <a:gd name="T11" fmla="*/ 2147483647 h 1200"/>
              <a:gd name="T12" fmla="*/ 2147483647 w 1177"/>
              <a:gd name="T13" fmla="*/ 2147483647 h 1200"/>
              <a:gd name="T14" fmla="*/ 2147483647 w 1177"/>
              <a:gd name="T15" fmla="*/ 2147483647 h 1200"/>
              <a:gd name="T16" fmla="*/ 2147483647 w 1177"/>
              <a:gd name="T17" fmla="*/ 2147483647 h 1200"/>
              <a:gd name="T18" fmla="*/ 0 w 1177"/>
              <a:gd name="T19" fmla="*/ 0 h 1200"/>
              <a:gd name="T20" fmla="*/ 2147483647 w 1177"/>
              <a:gd name="T21" fmla="*/ 2147483647 h 12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77"/>
              <a:gd name="T34" fmla="*/ 0 h 1200"/>
              <a:gd name="T35" fmla="*/ 1177 w 1177"/>
              <a:gd name="T36" fmla="*/ 1200 h 12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77" h="1200">
                <a:moveTo>
                  <a:pt x="30" y="46"/>
                </a:moveTo>
                <a:lnTo>
                  <a:pt x="166" y="528"/>
                </a:lnTo>
                <a:lnTo>
                  <a:pt x="356" y="1000"/>
                </a:lnTo>
                <a:lnTo>
                  <a:pt x="536" y="1200"/>
                </a:lnTo>
                <a:lnTo>
                  <a:pt x="702" y="1173"/>
                </a:lnTo>
                <a:lnTo>
                  <a:pt x="857" y="926"/>
                </a:lnTo>
                <a:lnTo>
                  <a:pt x="1003" y="587"/>
                </a:lnTo>
                <a:lnTo>
                  <a:pt x="1113" y="231"/>
                </a:lnTo>
                <a:lnTo>
                  <a:pt x="1177" y="11"/>
                </a:lnTo>
                <a:lnTo>
                  <a:pt x="0" y="0"/>
                </a:lnTo>
                <a:lnTo>
                  <a:pt x="30" y="46"/>
                </a:lnTo>
                <a:close/>
              </a:path>
            </a:pathLst>
          </a:custGeom>
          <a:pattFill prst="dkHorz">
            <a:fgClr>
              <a:srgbClr val="9900FF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3493" name="Freeform 198"/>
          <p:cNvSpPr>
            <a:spLocks/>
          </p:cNvSpPr>
          <p:nvPr/>
        </p:nvSpPr>
        <p:spPr bwMode="auto">
          <a:xfrm>
            <a:off x="2505075" y="4941888"/>
            <a:ext cx="4464050" cy="1562100"/>
          </a:xfrm>
          <a:custGeom>
            <a:avLst/>
            <a:gdLst>
              <a:gd name="T0" fmla="*/ 0 w 4562"/>
              <a:gd name="T1" fmla="*/ 2147483647 h 3083"/>
              <a:gd name="T2" fmla="*/ 2147483647 w 4562"/>
              <a:gd name="T3" fmla="*/ 2147483647 h 3083"/>
              <a:gd name="T4" fmla="*/ 2147483647 w 4562"/>
              <a:gd name="T5" fmla="*/ 2147483647 h 3083"/>
              <a:gd name="T6" fmla="*/ 2147483647 w 4562"/>
              <a:gd name="T7" fmla="*/ 2147483647 h 3083"/>
              <a:gd name="T8" fmla="*/ 2147483647 w 4562"/>
              <a:gd name="T9" fmla="*/ 2147483647 h 3083"/>
              <a:gd name="T10" fmla="*/ 2147483647 w 4562"/>
              <a:gd name="T11" fmla="*/ 0 h 308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62"/>
              <a:gd name="T19" fmla="*/ 0 h 3083"/>
              <a:gd name="T20" fmla="*/ 4562 w 4562"/>
              <a:gd name="T21" fmla="*/ 3083 h 308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62" h="3083">
                <a:moveTo>
                  <a:pt x="0" y="36"/>
                </a:moveTo>
                <a:cubicBezTo>
                  <a:pt x="173" y="527"/>
                  <a:pt x="664" y="2895"/>
                  <a:pt x="1039" y="2989"/>
                </a:cubicBezTo>
                <a:cubicBezTo>
                  <a:pt x="1414" y="3083"/>
                  <a:pt x="1866" y="678"/>
                  <a:pt x="2249" y="603"/>
                </a:cubicBezTo>
                <a:cubicBezTo>
                  <a:pt x="2632" y="528"/>
                  <a:pt x="3029" y="2381"/>
                  <a:pt x="3337" y="2541"/>
                </a:cubicBezTo>
                <a:cubicBezTo>
                  <a:pt x="3645" y="2701"/>
                  <a:pt x="3892" y="1986"/>
                  <a:pt x="4096" y="1563"/>
                </a:cubicBezTo>
                <a:cubicBezTo>
                  <a:pt x="4300" y="1140"/>
                  <a:pt x="4465" y="326"/>
                  <a:pt x="4562" y="0"/>
                </a:cubicBezTo>
              </a:path>
            </a:pathLst>
          </a:custGeom>
          <a:noFill/>
          <a:ln w="762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63494" name="Object 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7019925" y="5300663"/>
          <a:ext cx="958850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95" name="Equation" r:id="rId4" imgW="406048" imgH="203024" progId="Equation.DSMT4">
                  <p:embed/>
                </p:oleObj>
              </mc:Choice>
              <mc:Fallback>
                <p:oleObj name="Equation" r:id="rId4" imgW="406048" imgH="203024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5300663"/>
                        <a:ext cx="958850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5" name="Rectangle 199"/>
          <p:cNvSpPr>
            <a:spLocks noChangeArrowheads="1"/>
          </p:cNvSpPr>
          <p:nvPr/>
        </p:nvSpPr>
        <p:spPr bwMode="auto">
          <a:xfrm>
            <a:off x="457200" y="444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200" b="1" dirty="0" smtClean="0">
                <a:solidFill>
                  <a:srgbClr val="0000FF"/>
                </a:solidFill>
                <a:latin typeface="Calibri" charset="0"/>
                <a:cs typeface="Calibri" charset="0"/>
              </a:rPr>
              <a:t>Bosonic </a:t>
            </a:r>
            <a:r>
              <a:rPr lang="en-US" sz="3200" b="1" dirty="0">
                <a:solidFill>
                  <a:srgbClr val="0000FF"/>
                </a:solidFill>
                <a:latin typeface="Calibri" charset="0"/>
                <a:cs typeface="Calibri" charset="0"/>
              </a:rPr>
              <a:t>Matrix Model</a:t>
            </a:r>
            <a:endParaRPr lang="nl-NL" sz="3200" b="1" dirty="0">
              <a:solidFill>
                <a:srgbClr val="0000FF"/>
              </a:solidFill>
              <a:latin typeface="Calibri" charset="0"/>
              <a:cs typeface="Calibri" charset="0"/>
            </a:endParaRPr>
          </a:p>
        </p:txBody>
      </p:sp>
      <p:graphicFrame>
        <p:nvGraphicFramePr>
          <p:cNvPr id="63496" name="Object 3"/>
          <p:cNvGraphicFramePr>
            <a:graphicFrameLocks noChangeAspect="1"/>
          </p:cNvGraphicFramePr>
          <p:nvPr/>
        </p:nvGraphicFramePr>
        <p:xfrm>
          <a:off x="1763713" y="1125538"/>
          <a:ext cx="5686425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96" name="Equation" r:id="rId6" imgW="2070100" imgH="457200" progId="Equation.DSMT4">
                  <p:embed/>
                </p:oleObj>
              </mc:Choice>
              <mc:Fallback>
                <p:oleObj name="Equation" r:id="rId6" imgW="20701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1125538"/>
                        <a:ext cx="5686425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eperen 28"/>
          <p:cNvGrpSpPr>
            <a:grpSpLocks/>
          </p:cNvGrpSpPr>
          <p:nvPr/>
        </p:nvGrpSpPr>
        <p:grpSpPr bwMode="auto">
          <a:xfrm>
            <a:off x="684213" y="2606675"/>
            <a:ext cx="8280400" cy="3565525"/>
            <a:chOff x="684213" y="2606675"/>
            <a:chExt cx="8280275" cy="3565525"/>
          </a:xfrm>
        </p:grpSpPr>
        <p:grpSp>
          <p:nvGrpSpPr>
            <p:cNvPr id="63498" name="Groeperen 27"/>
            <p:cNvGrpSpPr>
              <a:grpSpLocks/>
            </p:cNvGrpSpPr>
            <p:nvPr/>
          </p:nvGrpSpPr>
          <p:grpSpPr bwMode="auto">
            <a:xfrm>
              <a:off x="684213" y="2606675"/>
              <a:ext cx="8280275" cy="1938357"/>
              <a:chOff x="684213" y="2606675"/>
              <a:chExt cx="8280275" cy="1938357"/>
            </a:xfrm>
          </p:grpSpPr>
          <p:sp>
            <p:nvSpPr>
              <p:cNvPr id="63502" name="Text Box 52"/>
              <p:cNvSpPr txBox="1">
                <a:spLocks noChangeArrowheads="1"/>
              </p:cNvSpPr>
              <p:nvPr/>
            </p:nvSpPr>
            <p:spPr bwMode="auto">
              <a:xfrm>
                <a:off x="776288" y="3590925"/>
                <a:ext cx="8188200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l" eaLnBrk="1" hangingPunct="1"/>
                <a:endParaRPr lang="en-US" sz="2800" dirty="0">
                  <a:solidFill>
                    <a:srgbClr val="000000"/>
                  </a:solidFill>
                  <a:latin typeface="Calibri" charset="0"/>
                  <a:cs typeface="Calibri" charset="0"/>
                </a:endParaRPr>
              </a:p>
              <a:p>
                <a:pPr algn="l" eaLnBrk="1" hangingPunct="1"/>
                <a:r>
                  <a:rPr lang="en-US" sz="2800" dirty="0">
                    <a:solidFill>
                      <a:srgbClr val="000000"/>
                    </a:solidFill>
                    <a:latin typeface="Calibri" charset="0"/>
                    <a:cs typeface="Calibri" charset="0"/>
                  </a:rPr>
                  <a:t>Filling fractions (perturbative expansion)</a:t>
                </a:r>
                <a:endParaRPr lang="nl-NL" sz="2800" dirty="0">
                  <a:solidFill>
                    <a:srgbClr val="000000"/>
                  </a:solidFill>
                  <a:latin typeface="Calibri" charset="0"/>
                  <a:cs typeface="Calibri" charset="0"/>
                </a:endParaRPr>
              </a:p>
            </p:txBody>
          </p:sp>
          <p:sp>
            <p:nvSpPr>
              <p:cNvPr id="63503" name="Text Box 200"/>
              <p:cNvSpPr txBox="1">
                <a:spLocks noChangeArrowheads="1"/>
              </p:cNvSpPr>
              <p:nvPr/>
            </p:nvSpPr>
            <p:spPr bwMode="auto">
              <a:xfrm>
                <a:off x="684213" y="2606675"/>
                <a:ext cx="2966773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l" eaLnBrk="1" hangingPunct="1"/>
                <a:r>
                  <a:rPr lang="en-US" sz="2800">
                    <a:solidFill>
                      <a:srgbClr val="000000"/>
                    </a:solidFill>
                    <a:latin typeface="Calibri" charset="0"/>
                    <a:cs typeface="Calibri" charset="0"/>
                  </a:rPr>
                  <a:t>’t Hooft limit</a:t>
                </a:r>
              </a:p>
              <a:p>
                <a:pPr algn="l" eaLnBrk="1" hangingPunct="1"/>
                <a:endParaRPr lang="en-US" sz="2800">
                  <a:solidFill>
                    <a:srgbClr val="000000"/>
                  </a:solidFill>
                  <a:latin typeface="Calibri" charset="0"/>
                  <a:cs typeface="Calibri" charset="0"/>
                </a:endParaRPr>
              </a:p>
            </p:txBody>
          </p:sp>
          <p:graphicFrame>
            <p:nvGraphicFramePr>
              <p:cNvPr id="63504" name="Object 4"/>
              <p:cNvGraphicFramePr>
                <a:graphicFrameLocks noChangeAspect="1"/>
              </p:cNvGraphicFramePr>
              <p:nvPr/>
            </p:nvGraphicFramePr>
            <p:xfrm>
              <a:off x="2225675" y="2946400"/>
              <a:ext cx="5275263" cy="9286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7697" name="Vergelijking" r:id="rId8" imgW="2235200" imgH="393700" progId="Equation.3">
                      <p:embed/>
                    </p:oleObj>
                  </mc:Choice>
                  <mc:Fallback>
                    <p:oleObj name="Vergelijking" r:id="rId8" imgW="2235200" imgH="3937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25675" y="2946400"/>
                            <a:ext cx="5275263" cy="9286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63499" name="Object 5"/>
            <p:cNvGraphicFramePr>
              <a:graphicFrameLocks noChangeAspect="1"/>
            </p:cNvGraphicFramePr>
            <p:nvPr/>
          </p:nvGraphicFramePr>
          <p:xfrm>
            <a:off x="3352800" y="5257800"/>
            <a:ext cx="419100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7698" name="Vergelijking" r:id="rId10" imgW="177800" imgH="177800" progId="Equation.3">
                    <p:embed/>
                  </p:oleObj>
                </mc:Choice>
                <mc:Fallback>
                  <p:oleObj name="Vergelijking" r:id="rId10" imgW="177800" imgH="177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52800" y="5257800"/>
                          <a:ext cx="419100" cy="419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500" name="Object 6"/>
            <p:cNvGraphicFramePr>
              <a:graphicFrameLocks noChangeAspect="1"/>
            </p:cNvGraphicFramePr>
            <p:nvPr/>
          </p:nvGraphicFramePr>
          <p:xfrm>
            <a:off x="4579938" y="5753100"/>
            <a:ext cx="449262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7699" name="Vergelijking" r:id="rId12" imgW="190500" imgH="177800" progId="Equation.3">
                    <p:embed/>
                  </p:oleObj>
                </mc:Choice>
                <mc:Fallback>
                  <p:oleObj name="Vergelijking" r:id="rId12" imgW="190500" imgH="177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9938" y="5753100"/>
                          <a:ext cx="449262" cy="419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501" name="Object 7"/>
            <p:cNvGraphicFramePr>
              <a:graphicFrameLocks noChangeAspect="1"/>
            </p:cNvGraphicFramePr>
            <p:nvPr/>
          </p:nvGraphicFramePr>
          <p:xfrm>
            <a:off x="5646738" y="5219700"/>
            <a:ext cx="449262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7700" name="Equation" r:id="rId14" imgW="190500" imgH="177800" progId="Equation.3">
                    <p:embed/>
                  </p:oleObj>
                </mc:Choice>
                <mc:Fallback>
                  <p:oleObj name="Equation" r:id="rId14" imgW="190500" imgH="177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46738" y="5219700"/>
                          <a:ext cx="449262" cy="419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454221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93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93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93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443" grpId="0" animBg="1"/>
      <p:bldP spid="693444" grpId="0" animBg="1"/>
      <p:bldP spid="6934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3"/>
          <p:cNvSpPr>
            <a:spLocks noChangeArrowheads="1"/>
          </p:cNvSpPr>
          <p:nvPr/>
        </p:nvSpPr>
        <p:spPr bwMode="auto">
          <a:xfrm>
            <a:off x="457200" y="905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200" b="1" dirty="0" smtClean="0">
                <a:solidFill>
                  <a:srgbClr val="0000FF"/>
                </a:solidFill>
                <a:latin typeface="Calibri" charset="0"/>
                <a:cs typeface="Calibri" charset="0"/>
              </a:rPr>
              <a:t>Supergroup </a:t>
            </a:r>
            <a:r>
              <a:rPr lang="en-US" sz="3200" b="1" dirty="0">
                <a:solidFill>
                  <a:srgbClr val="0000FF"/>
                </a:solidFill>
                <a:latin typeface="Calibri" charset="0"/>
                <a:cs typeface="Calibri" charset="0"/>
              </a:rPr>
              <a:t>Gauge Theories</a:t>
            </a:r>
          </a:p>
        </p:txBody>
      </p:sp>
      <p:sp>
        <p:nvSpPr>
          <p:cNvPr id="110596" name="TextBox 5"/>
          <p:cNvSpPr txBox="1">
            <a:spLocks noChangeArrowheads="1"/>
          </p:cNvSpPr>
          <p:nvPr/>
        </p:nvSpPr>
        <p:spPr bwMode="auto">
          <a:xfrm>
            <a:off x="684213" y="1049338"/>
            <a:ext cx="2497649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dirty="0" smtClean="0">
                <a:latin typeface="Calibri" charset="0"/>
                <a:cs typeface="Calibri" charset="0"/>
              </a:rPr>
              <a:t>Gauge supergroup</a:t>
            </a:r>
            <a:endParaRPr lang="en-US" dirty="0">
              <a:latin typeface="Calibri" charset="0"/>
              <a:cs typeface="Calibri" charset="0"/>
            </a:endParaRPr>
          </a:p>
          <a:p>
            <a:pPr algn="l" eaLnBrk="1" hangingPunct="1"/>
            <a:endParaRPr lang="en-US" dirty="0">
              <a:latin typeface="Calibri" charset="0"/>
              <a:cs typeface="Calibri" charset="0"/>
            </a:endParaRPr>
          </a:p>
          <a:p>
            <a:pPr algn="l" eaLnBrk="1" hangingPunct="1"/>
            <a:r>
              <a:rPr lang="en-US" dirty="0">
                <a:latin typeface="Calibri" charset="0"/>
                <a:cs typeface="Calibri" charset="0"/>
              </a:rPr>
              <a:t>Symmetries of    </a:t>
            </a:r>
          </a:p>
        </p:txBody>
      </p:sp>
      <p:graphicFrame>
        <p:nvGraphicFramePr>
          <p:cNvPr id="11059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4963248"/>
              </p:ext>
            </p:extLst>
          </p:nvPr>
        </p:nvGraphicFramePr>
        <p:xfrm>
          <a:off x="3298825" y="1152058"/>
          <a:ext cx="1162091" cy="413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99" name="Equation" r:id="rId4" imgW="571500" imgH="203200" progId="Equation.DSMT4">
                  <p:embed/>
                </p:oleObj>
              </mc:Choice>
              <mc:Fallback>
                <p:oleObj name="Equation" r:id="rId4" imgW="571500" imgH="203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8825" y="1152058"/>
                        <a:ext cx="1162091" cy="4132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758825" y="4084093"/>
            <a:ext cx="7415213" cy="2619375"/>
            <a:chOff x="758825" y="4084093"/>
            <a:chExt cx="7415213" cy="2619375"/>
          </a:xfrm>
        </p:grpSpPr>
        <p:graphicFrame>
          <p:nvGraphicFramePr>
            <p:cNvPr id="11059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35351458"/>
                </p:ext>
              </p:extLst>
            </p:nvPr>
          </p:nvGraphicFramePr>
          <p:xfrm>
            <a:off x="6878638" y="4401593"/>
            <a:ext cx="127000" cy="203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100" name="Equation" r:id="rId6" imgW="127000" imgH="203200" progId="Equation.DSMT4">
                    <p:embed/>
                  </p:oleObj>
                </mc:Choice>
                <mc:Fallback>
                  <p:oleObj name="Equation" r:id="rId6" imgW="127000" imgH="203200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78638" y="4401593"/>
                          <a:ext cx="127000" cy="203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0598" name="TextBox 14"/>
            <p:cNvSpPr txBox="1">
              <a:spLocks noChangeArrowheads="1"/>
            </p:cNvSpPr>
            <p:nvPr/>
          </p:nvSpPr>
          <p:spPr bwMode="auto">
            <a:xfrm>
              <a:off x="758825" y="4084093"/>
              <a:ext cx="2886075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dirty="0">
                  <a:latin typeface="Calibri" charset="0"/>
                  <a:cs typeface="Calibri" charset="0"/>
                </a:rPr>
                <a:t>Large </a:t>
              </a:r>
              <a:r>
                <a:rPr lang="en-US" i="1" dirty="0">
                  <a:latin typeface="Calibri" charset="0"/>
                  <a:cs typeface="Calibri" charset="0"/>
                </a:rPr>
                <a:t>N, M </a:t>
              </a:r>
              <a:r>
                <a:rPr lang="en-US" dirty="0">
                  <a:latin typeface="Calibri" charset="0"/>
                  <a:cs typeface="Calibri" charset="0"/>
                </a:rPr>
                <a:t>expansion</a:t>
              </a:r>
            </a:p>
          </p:txBody>
        </p:sp>
        <p:graphicFrame>
          <p:nvGraphicFramePr>
            <p:cNvPr id="19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00931166"/>
                </p:ext>
              </p:extLst>
            </p:nvPr>
          </p:nvGraphicFramePr>
          <p:xfrm>
            <a:off x="1117600" y="4618038"/>
            <a:ext cx="3914775" cy="1062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101" name="Equation" r:id="rId8" imgW="1689100" imgH="457200" progId="Equation.DSMT4">
                    <p:embed/>
                  </p:oleObj>
                </mc:Choice>
                <mc:Fallback>
                  <p:oleObj name="Equation" r:id="rId8" imgW="1689100" imgH="45720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7600" y="4618038"/>
                          <a:ext cx="3914775" cy="10620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0" name="Group 4"/>
            <p:cNvGrpSpPr>
              <a:grpSpLocks/>
            </p:cNvGrpSpPr>
            <p:nvPr/>
          </p:nvGrpSpPr>
          <p:grpSpPr bwMode="auto">
            <a:xfrm>
              <a:off x="5367338" y="4576218"/>
              <a:ext cx="2806700" cy="1265237"/>
              <a:chOff x="576" y="1344"/>
              <a:chExt cx="4608" cy="2064"/>
            </a:xfrm>
          </p:grpSpPr>
          <p:sp>
            <p:nvSpPr>
              <p:cNvPr id="21" name="Oval 5"/>
              <p:cNvSpPr>
                <a:spLocks noChangeArrowheads="1"/>
              </p:cNvSpPr>
              <p:nvPr/>
            </p:nvSpPr>
            <p:spPr bwMode="auto">
              <a:xfrm>
                <a:off x="1871" y="1344"/>
                <a:ext cx="2111" cy="2064"/>
              </a:xfrm>
              <a:prstGeom prst="ellipse">
                <a:avLst/>
              </a:prstGeom>
              <a:solidFill>
                <a:srgbClr val="9966FF"/>
              </a:solidFill>
              <a:ln w="9525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Oval 6"/>
              <p:cNvSpPr>
                <a:spLocks noChangeArrowheads="1"/>
              </p:cNvSpPr>
              <p:nvPr/>
            </p:nvSpPr>
            <p:spPr bwMode="auto">
              <a:xfrm>
                <a:off x="2161" y="1631"/>
                <a:ext cx="1535" cy="148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Rectangle 7"/>
              <p:cNvSpPr>
                <a:spLocks noChangeArrowheads="1"/>
              </p:cNvSpPr>
              <p:nvPr/>
            </p:nvSpPr>
            <p:spPr bwMode="auto">
              <a:xfrm>
                <a:off x="576" y="2256"/>
                <a:ext cx="1345" cy="337"/>
              </a:xfrm>
              <a:prstGeom prst="rect">
                <a:avLst/>
              </a:prstGeom>
              <a:solidFill>
                <a:srgbClr val="99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Rectangle 8"/>
              <p:cNvSpPr>
                <a:spLocks noChangeArrowheads="1"/>
              </p:cNvSpPr>
              <p:nvPr/>
            </p:nvSpPr>
            <p:spPr bwMode="auto">
              <a:xfrm>
                <a:off x="3839" y="2256"/>
                <a:ext cx="1345" cy="337"/>
              </a:xfrm>
              <a:prstGeom prst="rect">
                <a:avLst/>
              </a:prstGeom>
              <a:solidFill>
                <a:srgbClr val="99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Line 9"/>
              <p:cNvSpPr>
                <a:spLocks noChangeShapeType="1"/>
              </p:cNvSpPr>
              <p:nvPr/>
            </p:nvSpPr>
            <p:spPr bwMode="auto">
              <a:xfrm>
                <a:off x="2833" y="1631"/>
                <a:ext cx="94" cy="0"/>
              </a:xfrm>
              <a:prstGeom prst="line">
                <a:avLst/>
              </a:prstGeom>
              <a:noFill/>
              <a:ln w="57150">
                <a:solidFill>
                  <a:srgbClr val="00006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Line 10"/>
              <p:cNvSpPr>
                <a:spLocks noChangeShapeType="1"/>
              </p:cNvSpPr>
              <p:nvPr/>
            </p:nvSpPr>
            <p:spPr bwMode="auto">
              <a:xfrm rot="10800000">
                <a:off x="2833" y="3121"/>
                <a:ext cx="94" cy="0"/>
              </a:xfrm>
              <a:prstGeom prst="line">
                <a:avLst/>
              </a:prstGeom>
              <a:noFill/>
              <a:ln w="57150">
                <a:solidFill>
                  <a:srgbClr val="00006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aphicFrame>
          <p:nvGraphicFramePr>
            <p:cNvPr id="27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67478024"/>
                </p:ext>
              </p:extLst>
            </p:nvPr>
          </p:nvGraphicFramePr>
          <p:xfrm>
            <a:off x="6781800" y="4814343"/>
            <a:ext cx="222250" cy="417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102" name="Equation" r:id="rId10" imgW="101600" imgH="177800" progId="Equation.DSMT4">
                    <p:embed/>
                  </p:oleObj>
                </mc:Choice>
                <mc:Fallback>
                  <p:oleObj name="Equation" r:id="rId10" imgW="101600" imgH="177800" progId="Equation.DSMT4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81800" y="4814343"/>
                          <a:ext cx="222250" cy="4175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0602" name="TextBox 27"/>
            <p:cNvSpPr txBox="1">
              <a:spLocks noChangeArrowheads="1"/>
            </p:cNvSpPr>
            <p:nvPr/>
          </p:nvSpPr>
          <p:spPr bwMode="auto">
            <a:xfrm>
              <a:off x="769938" y="5770018"/>
              <a:ext cx="1958975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dirty="0">
                  <a:latin typeface="Calibri" charset="0"/>
                  <a:cs typeface="Calibri" charset="0"/>
                </a:rPr>
                <a:t>Perturbatively</a:t>
              </a:r>
            </a:p>
          </p:txBody>
        </p:sp>
        <p:graphicFrame>
          <p:nvGraphicFramePr>
            <p:cNvPr id="29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99854473"/>
                </p:ext>
              </p:extLst>
            </p:nvPr>
          </p:nvGraphicFramePr>
          <p:xfrm>
            <a:off x="3181862" y="6230393"/>
            <a:ext cx="3357563" cy="473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103" name="Equation" r:id="rId12" imgW="1447800" imgH="203200" progId="Equation.DSMT4">
                    <p:embed/>
                  </p:oleObj>
                </mc:Choice>
                <mc:Fallback>
                  <p:oleObj name="Equation" r:id="rId12" imgW="1447800" imgH="20320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81862" y="6230393"/>
                          <a:ext cx="3357563" cy="473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1060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5902756"/>
              </p:ext>
            </p:extLst>
          </p:nvPr>
        </p:nvGraphicFramePr>
        <p:xfrm>
          <a:off x="2873380" y="1529665"/>
          <a:ext cx="5280465" cy="969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04" name="Equation" r:id="rId14" imgW="2489200" imgH="457200" progId="Equation.DSMT4">
                  <p:embed/>
                </p:oleObj>
              </mc:Choice>
              <mc:Fallback>
                <p:oleObj name="Equation" r:id="rId14" imgW="2489200" imgH="457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380" y="1529665"/>
                        <a:ext cx="5280465" cy="9691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165902" y="2662235"/>
            <a:ext cx="7520898" cy="1006114"/>
            <a:chOff x="1165902" y="2662235"/>
            <a:chExt cx="7520898" cy="1006114"/>
          </a:xfrm>
        </p:grpSpPr>
        <p:graphicFrame>
          <p:nvGraphicFramePr>
            <p:cNvPr id="110594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79361481"/>
                </p:ext>
              </p:extLst>
            </p:nvPr>
          </p:nvGraphicFramePr>
          <p:xfrm>
            <a:off x="1165902" y="2662235"/>
            <a:ext cx="4667822" cy="10061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105" name="Equation" r:id="rId16" imgW="2362200" imgH="508000" progId="Equation.DSMT4">
                    <p:embed/>
                  </p:oleObj>
                </mc:Choice>
                <mc:Fallback>
                  <p:oleObj name="Equation" r:id="rId16" imgW="2362200" imgH="508000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65902" y="2662235"/>
                          <a:ext cx="4667822" cy="10061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TextBox 2"/>
            <p:cNvSpPr txBox="1"/>
            <p:nvPr/>
          </p:nvSpPr>
          <p:spPr>
            <a:xfrm>
              <a:off x="6127218" y="2908198"/>
              <a:ext cx="2559582" cy="461665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i="1" dirty="0" smtClean="0">
                  <a:solidFill>
                    <a:srgbClr val="0000FF"/>
                  </a:solidFill>
                  <a:latin typeface="Calibri"/>
                  <a:cs typeface="Calibri"/>
                </a:rPr>
                <a:t>B, C ghost fields</a:t>
              </a:r>
              <a:endParaRPr lang="en-US" i="1" dirty="0" smtClean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AutoShape 13"/>
          <p:cNvSpPr>
            <a:spLocks noChangeArrowheads="1"/>
          </p:cNvSpPr>
          <p:nvPr/>
        </p:nvSpPr>
        <p:spPr bwMode="auto">
          <a:xfrm>
            <a:off x="1905000" y="4953000"/>
            <a:ext cx="70104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i="1">
              <a:solidFill>
                <a:srgbClr val="9933FF"/>
              </a:solidFill>
              <a:latin typeface="Book Antiqua" charset="0"/>
            </a:endParaRPr>
          </a:p>
        </p:txBody>
      </p:sp>
      <p:sp>
        <p:nvSpPr>
          <p:cNvPr id="61442" name="AutoShape 12"/>
          <p:cNvSpPr>
            <a:spLocks noChangeArrowheads="1"/>
          </p:cNvSpPr>
          <p:nvPr/>
        </p:nvSpPr>
        <p:spPr bwMode="auto">
          <a:xfrm>
            <a:off x="1143000" y="1371600"/>
            <a:ext cx="70104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i="1">
              <a:solidFill>
                <a:srgbClr val="9933FF"/>
              </a:solidFill>
              <a:latin typeface="Book Antiqua" charset="0"/>
            </a:endParaRP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rgbClr val="0000FF"/>
                </a:solidFill>
                <a:latin typeface="Calibri" charset="0"/>
                <a:cs typeface="Calibri" charset="0"/>
              </a:rPr>
              <a:t>Eigenvalue Dynamics</a:t>
            </a:r>
            <a:endParaRPr lang="en-GB" sz="3600" b="1" dirty="0">
              <a:solidFill>
                <a:srgbClr val="0000FF"/>
              </a:solidFill>
              <a:latin typeface="Calibri" charset="0"/>
              <a:cs typeface="Calibri" charset="0"/>
            </a:endParaRPr>
          </a:p>
        </p:txBody>
      </p:sp>
      <p:graphicFrame>
        <p:nvGraphicFramePr>
          <p:cNvPr id="6144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2151798"/>
              </p:ext>
            </p:extLst>
          </p:nvPr>
        </p:nvGraphicFramePr>
        <p:xfrm>
          <a:off x="1914525" y="1408113"/>
          <a:ext cx="5360988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53" name="Equation" r:id="rId4" imgW="2349500" imgH="342900" progId="Equation.DSMT4">
                  <p:embed/>
                </p:oleObj>
              </mc:Choice>
              <mc:Fallback>
                <p:oleObj name="Equation" r:id="rId4" imgW="2349500" imgH="34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4525" y="1408113"/>
                        <a:ext cx="5360988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eperen 33"/>
          <p:cNvGrpSpPr>
            <a:grpSpLocks/>
          </p:cNvGrpSpPr>
          <p:nvPr/>
        </p:nvGrpSpPr>
        <p:grpSpPr bwMode="auto">
          <a:xfrm>
            <a:off x="762000" y="2362200"/>
            <a:ext cx="7848600" cy="1944688"/>
            <a:chOff x="762000" y="2362200"/>
            <a:chExt cx="7848600" cy="1945042"/>
          </a:xfrm>
        </p:grpSpPr>
        <p:sp>
          <p:nvSpPr>
            <p:cNvPr id="61472" name="Rectangle 4"/>
            <p:cNvSpPr>
              <a:spLocks noChangeArrowheads="1"/>
            </p:cNvSpPr>
            <p:nvPr/>
          </p:nvSpPr>
          <p:spPr bwMode="auto">
            <a:xfrm>
              <a:off x="762000" y="2362200"/>
              <a:ext cx="784860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l"/>
              <a:r>
                <a:rPr lang="en-GB" sz="2800" dirty="0">
                  <a:solidFill>
                    <a:srgbClr val="000000"/>
                  </a:solidFill>
                  <a:latin typeface="Calibri" charset="0"/>
                  <a:cs typeface="Calibri" charset="0"/>
                </a:rPr>
                <a:t>Effective  action (repulsive Coulomb force)</a:t>
              </a:r>
            </a:p>
          </p:txBody>
        </p:sp>
        <p:graphicFrame>
          <p:nvGraphicFramePr>
            <p:cNvPr id="61473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26982793"/>
                </p:ext>
              </p:extLst>
            </p:nvPr>
          </p:nvGraphicFramePr>
          <p:xfrm>
            <a:off x="1941513" y="3454599"/>
            <a:ext cx="4881562" cy="8526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0954" name="Equation" r:id="rId6" imgW="2184400" imgH="381000" progId="Equation.DSMT4">
                    <p:embed/>
                  </p:oleObj>
                </mc:Choice>
                <mc:Fallback>
                  <p:oleObj name="Equation" r:id="rId6" imgW="2184400" imgH="3810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41513" y="3454599"/>
                          <a:ext cx="4881562" cy="8526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446" name="Freeform 3"/>
          <p:cNvSpPr>
            <a:spLocks/>
          </p:cNvSpPr>
          <p:nvPr/>
        </p:nvSpPr>
        <p:spPr bwMode="auto">
          <a:xfrm>
            <a:off x="3429000" y="4876800"/>
            <a:ext cx="2057400" cy="1566863"/>
          </a:xfrm>
          <a:custGeom>
            <a:avLst/>
            <a:gdLst>
              <a:gd name="T0" fmla="*/ 0 w 2400"/>
              <a:gd name="T1" fmla="*/ 0 h 1899"/>
              <a:gd name="T2" fmla="*/ 2147483647 w 2400"/>
              <a:gd name="T3" fmla="*/ 2147483647 h 1899"/>
              <a:gd name="T4" fmla="*/ 2147483647 w 2400"/>
              <a:gd name="T5" fmla="*/ 2147483647 h 1899"/>
              <a:gd name="T6" fmla="*/ 2147483647 w 2400"/>
              <a:gd name="T7" fmla="*/ 2147483647 h 1899"/>
              <a:gd name="T8" fmla="*/ 2147483647 w 2400"/>
              <a:gd name="T9" fmla="*/ 0 h 18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00"/>
              <a:gd name="T16" fmla="*/ 0 h 1899"/>
              <a:gd name="T17" fmla="*/ 2400 w 2400"/>
              <a:gd name="T18" fmla="*/ 1899 h 18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00" h="1899">
                <a:moveTo>
                  <a:pt x="0" y="0"/>
                </a:moveTo>
                <a:cubicBezTo>
                  <a:pt x="103" y="240"/>
                  <a:pt x="417" y="1126"/>
                  <a:pt x="617" y="1442"/>
                </a:cubicBezTo>
                <a:cubicBezTo>
                  <a:pt x="817" y="1758"/>
                  <a:pt x="1007" y="1899"/>
                  <a:pt x="1202" y="1899"/>
                </a:cubicBezTo>
                <a:cubicBezTo>
                  <a:pt x="1397" y="1899"/>
                  <a:pt x="1587" y="1758"/>
                  <a:pt x="1787" y="1442"/>
                </a:cubicBezTo>
                <a:cubicBezTo>
                  <a:pt x="1987" y="1126"/>
                  <a:pt x="2272" y="300"/>
                  <a:pt x="2400" y="0"/>
                </a:cubicBezTo>
              </a:path>
            </a:pathLst>
          </a:custGeom>
          <a:noFill/>
          <a:ln w="762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3810000" y="5684838"/>
            <a:ext cx="1319213" cy="792162"/>
            <a:chOff x="1869" y="2304"/>
            <a:chExt cx="1539" cy="960"/>
          </a:xfrm>
        </p:grpSpPr>
        <p:pic>
          <p:nvPicPr>
            <p:cNvPr id="61461" name="Picture 5" descr="red_ball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3072"/>
              <a:ext cx="1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1462" name="Group 6"/>
            <p:cNvGrpSpPr>
              <a:grpSpLocks/>
            </p:cNvGrpSpPr>
            <p:nvPr/>
          </p:nvGrpSpPr>
          <p:grpSpPr bwMode="auto">
            <a:xfrm>
              <a:off x="1869" y="2313"/>
              <a:ext cx="639" cy="852"/>
              <a:chOff x="1869" y="2313"/>
              <a:chExt cx="639" cy="852"/>
            </a:xfrm>
          </p:grpSpPr>
          <p:pic>
            <p:nvPicPr>
              <p:cNvPr id="61468" name="Picture 7" descr="red_ball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27" y="2787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469" name="Picture 8" descr="red_ball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16" y="2973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470" name="Picture 9" descr="red_ball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69" y="2313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471" name="Picture 10" descr="red_ball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9" y="2550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463" name="Group 11"/>
            <p:cNvGrpSpPr>
              <a:grpSpLocks/>
            </p:cNvGrpSpPr>
            <p:nvPr/>
          </p:nvGrpSpPr>
          <p:grpSpPr bwMode="auto">
            <a:xfrm flipH="1">
              <a:off x="2769" y="2304"/>
              <a:ext cx="639" cy="852"/>
              <a:chOff x="1869" y="2313"/>
              <a:chExt cx="639" cy="852"/>
            </a:xfrm>
          </p:grpSpPr>
          <p:pic>
            <p:nvPicPr>
              <p:cNvPr id="61464" name="Picture 12" descr="red_ball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27" y="2787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465" name="Picture 13" descr="red_ball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16" y="2973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466" name="Picture 14" descr="red_ball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69" y="2313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467" name="Picture 15" descr="red_ball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9" y="2550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4278313" y="5943600"/>
            <a:ext cx="369887" cy="514350"/>
            <a:chOff x="624" y="2688"/>
            <a:chExt cx="432" cy="624"/>
          </a:xfrm>
        </p:grpSpPr>
        <p:pic>
          <p:nvPicPr>
            <p:cNvPr id="61452" name="Picture 17" descr="red_ball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2976"/>
              <a:ext cx="1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53" name="Picture 18" descr="red_ball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832"/>
              <a:ext cx="1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54" name="Picture 19" descr="red_ball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3024"/>
              <a:ext cx="1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55" name="Picture 20" descr="red_ball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2832"/>
              <a:ext cx="1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56" name="Picture 21" descr="red_ball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3120"/>
              <a:ext cx="1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57" name="Picture 22" descr="red_ball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2880"/>
              <a:ext cx="1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58" name="Picture 23" descr="red_ball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2688"/>
              <a:ext cx="1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59" name="Picture 24" descr="red_ball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2784"/>
              <a:ext cx="1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60" name="Picture 25" descr="red_ball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880"/>
              <a:ext cx="1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" name="AutoShape 2"/>
          <p:cNvSpPr>
            <a:spLocks noChangeArrowheads="1"/>
          </p:cNvSpPr>
          <p:nvPr/>
        </p:nvSpPr>
        <p:spPr bwMode="auto">
          <a:xfrm>
            <a:off x="3962400" y="5867400"/>
            <a:ext cx="1066800" cy="1219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40" y="10800"/>
                </a:moveTo>
                <a:cubicBezTo>
                  <a:pt x="10740" y="10766"/>
                  <a:pt x="10766" y="10740"/>
                  <a:pt x="10800" y="10740"/>
                </a:cubicBezTo>
                <a:cubicBezTo>
                  <a:pt x="10833" y="10740"/>
                  <a:pt x="10859" y="10766"/>
                  <a:pt x="1085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10740" y="10800"/>
                </a:lnTo>
                <a:close/>
              </a:path>
            </a:pathLst>
          </a:custGeom>
          <a:gradFill rotWithShape="1">
            <a:gsLst>
              <a:gs pos="0">
                <a:srgbClr val="CC00FF"/>
              </a:gs>
              <a:gs pos="50000">
                <a:srgbClr val="CC99FF"/>
              </a:gs>
              <a:gs pos="100000">
                <a:srgbClr val="CC00FF"/>
              </a:gs>
            </a:gsLst>
            <a:lin ang="18900000" scaled="1"/>
          </a:gradFill>
          <a:ln w="635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450" name="Line 17"/>
          <p:cNvSpPr>
            <a:spLocks noChangeShapeType="1"/>
          </p:cNvSpPr>
          <p:nvPr/>
        </p:nvSpPr>
        <p:spPr bwMode="auto">
          <a:xfrm>
            <a:off x="2905125" y="6477000"/>
            <a:ext cx="32670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61451" name="Object 4"/>
          <p:cNvGraphicFramePr>
            <a:graphicFrameLocks noChangeAspect="1"/>
          </p:cNvGraphicFramePr>
          <p:nvPr/>
        </p:nvGraphicFramePr>
        <p:xfrm>
          <a:off x="5743575" y="5143500"/>
          <a:ext cx="1328738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55" name="Equation" r:id="rId9" imgW="647700" imgH="228600" progId="Equation.DSMT4">
                  <p:embed/>
                </p:oleObj>
              </mc:Choice>
              <mc:Fallback>
                <p:oleObj name="Equation" r:id="rId9" imgW="647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3575" y="5143500"/>
                        <a:ext cx="1328738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9752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1" name="AutoShape 223"/>
          <p:cNvSpPr>
            <a:spLocks noChangeArrowheads="1"/>
          </p:cNvSpPr>
          <p:nvPr/>
        </p:nvSpPr>
        <p:spPr bwMode="auto">
          <a:xfrm>
            <a:off x="1331913" y="1125538"/>
            <a:ext cx="6696075" cy="1727200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9525">
            <a:noFill/>
            <a:round/>
            <a:headEnd/>
            <a:tailEnd/>
          </a:ln>
          <a:effectLst>
            <a:outerShdw blurRad="431800" dist="38100" dir="2700000">
              <a:srgbClr val="000000"/>
            </a:outerShdw>
          </a:effectLst>
        </p:spPr>
        <p:txBody>
          <a:bodyPr anchor="ctr">
            <a:spAutoFit/>
          </a:bodyPr>
          <a:lstStyle/>
          <a:p>
            <a:pPr algn="l">
              <a:defRPr/>
            </a:pPr>
            <a:endParaRPr lang="nl-NL" sz="2800">
              <a:solidFill>
                <a:srgbClr val="000000"/>
              </a:solidFill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65538" name="Rectangle 199"/>
          <p:cNvSpPr>
            <a:spLocks noChangeArrowheads="1"/>
          </p:cNvSpPr>
          <p:nvPr/>
        </p:nvSpPr>
        <p:spPr bwMode="auto">
          <a:xfrm>
            <a:off x="457200" y="444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200" b="1" dirty="0" err="1">
                <a:solidFill>
                  <a:srgbClr val="0000FF"/>
                </a:solidFill>
                <a:latin typeface="Calibri" charset="0"/>
                <a:cs typeface="Calibri" charset="0"/>
              </a:rPr>
              <a:t>Resolvent</a:t>
            </a:r>
            <a:endParaRPr lang="nl-NL" sz="3200" b="1" dirty="0">
              <a:solidFill>
                <a:srgbClr val="0000FF"/>
              </a:solidFill>
              <a:latin typeface="Calibri" charset="0"/>
              <a:cs typeface="Calibri" charset="0"/>
            </a:endParaRPr>
          </a:p>
        </p:txBody>
      </p:sp>
      <p:graphicFrame>
        <p:nvGraphicFramePr>
          <p:cNvPr id="655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502403"/>
              </p:ext>
            </p:extLst>
          </p:nvPr>
        </p:nvGraphicFramePr>
        <p:xfrm>
          <a:off x="1933575" y="1412875"/>
          <a:ext cx="5313363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47" name="Equation" r:id="rId4" imgW="2120900" imgH="419100" progId="Equation.DSMT4">
                  <p:embed/>
                </p:oleObj>
              </mc:Choice>
              <mc:Fallback>
                <p:oleObj name="Equation" r:id="rId4" imgW="21209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3575" y="1412875"/>
                        <a:ext cx="5313363" cy="105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0" name="AutoShape 41"/>
          <p:cNvSpPr>
            <a:spLocks noChangeArrowheads="1"/>
          </p:cNvSpPr>
          <p:nvPr/>
        </p:nvSpPr>
        <p:spPr bwMode="auto">
          <a:xfrm>
            <a:off x="1403350" y="3429000"/>
            <a:ext cx="5976938" cy="2232025"/>
          </a:xfrm>
          <a:prstGeom prst="parallelogram">
            <a:avLst>
              <a:gd name="adj" fmla="val 76479"/>
            </a:avLst>
          </a:prstGeom>
          <a:gradFill rotWithShape="1">
            <a:gsLst>
              <a:gs pos="0">
                <a:srgbClr val="FFFFCC"/>
              </a:gs>
              <a:gs pos="100000">
                <a:srgbClr val="FFCC99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65546" name="Object 8"/>
          <p:cNvGraphicFramePr>
            <a:graphicFrameLocks noChangeAspect="1"/>
          </p:cNvGraphicFramePr>
          <p:nvPr/>
        </p:nvGraphicFramePr>
        <p:xfrm>
          <a:off x="2667000" y="4452938"/>
          <a:ext cx="269875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48" name="Equation" r:id="rId6" imgW="114300" imgH="101600" progId="Equation.3">
                  <p:embed/>
                </p:oleObj>
              </mc:Choice>
              <mc:Fallback>
                <p:oleObj name="Equation" r:id="rId6" imgW="114300" imgH="101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452938"/>
                        <a:ext cx="269875" cy="23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7" name="Rectangle 4"/>
          <p:cNvSpPr>
            <a:spLocks noChangeArrowheads="1"/>
          </p:cNvSpPr>
          <p:nvPr/>
        </p:nvSpPr>
        <p:spPr bwMode="auto">
          <a:xfrm>
            <a:off x="4417406" y="4179969"/>
            <a:ext cx="22256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en-GB" i="1" dirty="0">
                <a:solidFill>
                  <a:srgbClr val="000000"/>
                </a:solidFill>
                <a:latin typeface="Calibri" charset="0"/>
                <a:cs typeface="Calibri" charset="0"/>
              </a:rPr>
              <a:t>eigenvalues</a:t>
            </a:r>
          </a:p>
        </p:txBody>
      </p:sp>
      <p:sp>
        <p:nvSpPr>
          <p:cNvPr id="65548" name="Rectangle 4"/>
          <p:cNvSpPr>
            <a:spLocks noChangeArrowheads="1"/>
          </p:cNvSpPr>
          <p:nvPr/>
        </p:nvSpPr>
        <p:spPr bwMode="auto">
          <a:xfrm>
            <a:off x="2195513" y="4724400"/>
            <a:ext cx="22256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en-GB" i="1" dirty="0">
                <a:solidFill>
                  <a:srgbClr val="000000"/>
                </a:solidFill>
                <a:latin typeface="Calibri" charset="0"/>
                <a:cs typeface="Calibri" charset="0"/>
              </a:rPr>
              <a:t>probe</a:t>
            </a:r>
          </a:p>
        </p:txBody>
      </p:sp>
      <p:cxnSp>
        <p:nvCxnSpPr>
          <p:cNvPr id="65549" name="Straight Arrow Connector 2"/>
          <p:cNvCxnSpPr>
            <a:cxnSpLocks noChangeShapeType="1"/>
          </p:cNvCxnSpPr>
          <p:nvPr/>
        </p:nvCxnSpPr>
        <p:spPr bwMode="auto">
          <a:xfrm flipH="1">
            <a:off x="2536825" y="4652963"/>
            <a:ext cx="595313" cy="314325"/>
          </a:xfrm>
          <a:prstGeom prst="straightConnector1">
            <a:avLst/>
          </a:prstGeom>
          <a:noFill/>
          <a:ln w="3810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7" name="Picture 18" descr="red_spher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6996" y="3998792"/>
            <a:ext cx="289837" cy="26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9" descr="red_spher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1662" y="3694298"/>
            <a:ext cx="289837" cy="26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1" descr="red_spher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1492" y="3736841"/>
            <a:ext cx="289837" cy="26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5" descr="red_spher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7732" y="3572579"/>
            <a:ext cx="289837" cy="26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5083009" y="3594897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dirty="0">
                <a:solidFill>
                  <a:srgbClr val="000000"/>
                </a:solidFill>
                <a:latin typeface="Calibri" charset="0"/>
                <a:cs typeface="Arial" charset="0"/>
              </a:rPr>
              <a:t>+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948902" y="4387581"/>
            <a:ext cx="338554" cy="461665"/>
            <a:chOff x="4456334" y="3900904"/>
            <a:chExt cx="338554" cy="461665"/>
          </a:xfrm>
        </p:grpSpPr>
        <p:pic>
          <p:nvPicPr>
            <p:cNvPr id="30" name="Picture 23" descr="red_sphere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4818" y="4026364"/>
              <a:ext cx="289837" cy="26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 Box 28"/>
            <p:cNvSpPr txBox="1">
              <a:spLocks noChangeArrowheads="1"/>
            </p:cNvSpPr>
            <p:nvPr/>
          </p:nvSpPr>
          <p:spPr bwMode="auto">
            <a:xfrm>
              <a:off x="4456334" y="3900904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GB" dirty="0">
                  <a:solidFill>
                    <a:srgbClr val="000000"/>
                  </a:solidFill>
                  <a:latin typeface="Calibri" charset="0"/>
                  <a:cs typeface="Arial" charset="0"/>
                </a:rPr>
                <a:t>+</a:t>
              </a:r>
            </a:p>
          </p:txBody>
        </p:sp>
      </p:grp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4773178" y="3568838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>
                <a:solidFill>
                  <a:srgbClr val="000000"/>
                </a:solidFill>
                <a:latin typeface="Calibri" charset="0"/>
                <a:cs typeface="Arial" charset="0"/>
              </a:rPr>
              <a:t>+</a:t>
            </a:r>
          </a:p>
        </p:txBody>
      </p:sp>
      <p:sp>
        <p:nvSpPr>
          <p:cNvPr id="35" name="Text Box 30"/>
          <p:cNvSpPr txBox="1">
            <a:spLocks noChangeArrowheads="1"/>
          </p:cNvSpPr>
          <p:nvPr/>
        </p:nvSpPr>
        <p:spPr bwMode="auto">
          <a:xfrm>
            <a:off x="4898513" y="3873334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>
                <a:solidFill>
                  <a:srgbClr val="000000"/>
                </a:solidFill>
                <a:latin typeface="Calibri" charset="0"/>
                <a:cs typeface="Arial" charset="0"/>
              </a:rPr>
              <a:t>+</a:t>
            </a: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5389248" y="3443500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dirty="0">
                <a:solidFill>
                  <a:srgbClr val="000000"/>
                </a:solidFill>
                <a:latin typeface="Calibri" charset="0"/>
                <a:cs typeface="Arial" charset="0"/>
              </a:rPr>
              <a:t>+</a:t>
            </a:r>
          </a:p>
        </p:txBody>
      </p:sp>
      <p:pic>
        <p:nvPicPr>
          <p:cNvPr id="37" name="Picture 25" descr="red_spher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1376" y="3956988"/>
            <a:ext cx="289837" cy="26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5382892" y="3827909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dirty="0">
                <a:solidFill>
                  <a:srgbClr val="000000"/>
                </a:solidFill>
                <a:latin typeface="Calibri" charset="0"/>
                <a:cs typeface="Arial" charset="0"/>
              </a:rPr>
              <a:t>+</a:t>
            </a:r>
          </a:p>
        </p:txBody>
      </p:sp>
      <p:pic>
        <p:nvPicPr>
          <p:cNvPr id="39" name="Picture 18" descr="red_spher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2576" y="4151192"/>
            <a:ext cx="289837" cy="26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3" descr="red_spher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0398" y="4178764"/>
            <a:ext cx="289837" cy="26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5" descr="red_spher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3312" y="3724979"/>
            <a:ext cx="289837" cy="26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 Box 28"/>
          <p:cNvSpPr txBox="1">
            <a:spLocks noChangeArrowheads="1"/>
          </p:cNvSpPr>
          <p:nvPr/>
        </p:nvSpPr>
        <p:spPr bwMode="auto">
          <a:xfrm>
            <a:off x="4791914" y="4053304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dirty="0">
                <a:solidFill>
                  <a:srgbClr val="000000"/>
                </a:solidFill>
                <a:latin typeface="Calibri" charset="0"/>
                <a:cs typeface="Arial" charset="0"/>
              </a:rPr>
              <a:t>+</a:t>
            </a:r>
          </a:p>
        </p:txBody>
      </p:sp>
      <p:sp>
        <p:nvSpPr>
          <p:cNvPr id="47" name="Text Box 30"/>
          <p:cNvSpPr txBox="1">
            <a:spLocks noChangeArrowheads="1"/>
          </p:cNvSpPr>
          <p:nvPr/>
        </p:nvSpPr>
        <p:spPr bwMode="auto">
          <a:xfrm>
            <a:off x="5234093" y="4025734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>
                <a:solidFill>
                  <a:srgbClr val="000000"/>
                </a:solidFill>
                <a:latin typeface="Calibri" charset="0"/>
                <a:cs typeface="Arial" charset="0"/>
              </a:rPr>
              <a:t>+</a:t>
            </a: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5724828" y="3595900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dirty="0">
                <a:solidFill>
                  <a:srgbClr val="000000"/>
                </a:solidFill>
                <a:latin typeface="Calibri" charset="0"/>
                <a:cs typeface="Arial" charset="0"/>
              </a:rPr>
              <a:t>+</a:t>
            </a:r>
          </a:p>
        </p:txBody>
      </p:sp>
      <p:pic>
        <p:nvPicPr>
          <p:cNvPr id="49" name="Picture 25" descr="red_spher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6956" y="4109388"/>
            <a:ext cx="289837" cy="26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 Box 31"/>
          <p:cNvSpPr txBox="1">
            <a:spLocks noChangeArrowheads="1"/>
          </p:cNvSpPr>
          <p:nvPr/>
        </p:nvSpPr>
        <p:spPr bwMode="auto">
          <a:xfrm>
            <a:off x="5718472" y="3980309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dirty="0">
                <a:solidFill>
                  <a:srgbClr val="000000"/>
                </a:solidFill>
                <a:latin typeface="Calibri" charset="0"/>
                <a:cs typeface="Arial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153484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1" name="AutoShape 223"/>
          <p:cNvSpPr>
            <a:spLocks noChangeArrowheads="1"/>
          </p:cNvSpPr>
          <p:nvPr/>
        </p:nvSpPr>
        <p:spPr bwMode="auto">
          <a:xfrm>
            <a:off x="1331913" y="1125538"/>
            <a:ext cx="6696075" cy="1727200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9525">
            <a:noFill/>
            <a:round/>
            <a:headEnd/>
            <a:tailEnd/>
          </a:ln>
          <a:effectLst>
            <a:outerShdw blurRad="431800" dist="38100" dir="2700000">
              <a:srgbClr val="000000"/>
            </a:outerShdw>
          </a:effectLst>
        </p:spPr>
        <p:txBody>
          <a:bodyPr anchor="ctr">
            <a:spAutoFit/>
          </a:bodyPr>
          <a:lstStyle/>
          <a:p>
            <a:pPr algn="l">
              <a:defRPr/>
            </a:pPr>
            <a:endParaRPr lang="nl-NL" sz="2800">
              <a:solidFill>
                <a:srgbClr val="000000"/>
              </a:solidFill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67586" name="Rectangle 199"/>
          <p:cNvSpPr>
            <a:spLocks noChangeArrowheads="1"/>
          </p:cNvSpPr>
          <p:nvPr/>
        </p:nvSpPr>
        <p:spPr bwMode="auto">
          <a:xfrm>
            <a:off x="457200" y="444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200" b="1" dirty="0" err="1">
                <a:solidFill>
                  <a:srgbClr val="0000FF"/>
                </a:solidFill>
                <a:latin typeface="Calibri" charset="0"/>
                <a:cs typeface="Calibri" charset="0"/>
              </a:rPr>
              <a:t>Resolvent</a:t>
            </a:r>
            <a:endParaRPr lang="nl-NL" sz="3200" b="1" dirty="0">
              <a:solidFill>
                <a:srgbClr val="0000FF"/>
              </a:solidFill>
              <a:latin typeface="Calibri" charset="0"/>
              <a:cs typeface="Calibri" charset="0"/>
            </a:endParaRPr>
          </a:p>
        </p:txBody>
      </p:sp>
      <p:graphicFrame>
        <p:nvGraphicFramePr>
          <p:cNvPr id="675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5826373"/>
              </p:ext>
            </p:extLst>
          </p:nvPr>
        </p:nvGraphicFramePr>
        <p:xfrm>
          <a:off x="1931988" y="1412875"/>
          <a:ext cx="5314950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68" name="Equation" r:id="rId4" imgW="2120900" imgH="419100" progId="Equation.DSMT4">
                  <p:embed/>
                </p:oleObj>
              </mc:Choice>
              <mc:Fallback>
                <p:oleObj name="Equation" r:id="rId4" imgW="21209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1988" y="1412875"/>
                        <a:ext cx="5314950" cy="105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88" name="AutoShape 41"/>
          <p:cNvSpPr>
            <a:spLocks noChangeArrowheads="1"/>
          </p:cNvSpPr>
          <p:nvPr/>
        </p:nvSpPr>
        <p:spPr bwMode="auto">
          <a:xfrm>
            <a:off x="1403350" y="3429000"/>
            <a:ext cx="5976938" cy="2232025"/>
          </a:xfrm>
          <a:prstGeom prst="parallelogram">
            <a:avLst>
              <a:gd name="adj" fmla="val 76479"/>
            </a:avLst>
          </a:prstGeom>
          <a:gradFill rotWithShape="1">
            <a:gsLst>
              <a:gs pos="0">
                <a:srgbClr val="FFFFCC"/>
              </a:gs>
              <a:gs pos="100000">
                <a:srgbClr val="FFCC99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67589" name="Object 8"/>
          <p:cNvGraphicFramePr>
            <a:graphicFrameLocks noChangeAspect="1"/>
          </p:cNvGraphicFramePr>
          <p:nvPr/>
        </p:nvGraphicFramePr>
        <p:xfrm>
          <a:off x="2667000" y="4452938"/>
          <a:ext cx="269875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69" name="Equation" r:id="rId6" imgW="114300" imgH="101600" progId="Equation.3">
                  <p:embed/>
                </p:oleObj>
              </mc:Choice>
              <mc:Fallback>
                <p:oleObj name="Equation" r:id="rId6" imgW="114300" imgH="101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452938"/>
                        <a:ext cx="269875" cy="23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90" name="Rectangle 4"/>
          <p:cNvSpPr>
            <a:spLocks noChangeArrowheads="1"/>
          </p:cNvSpPr>
          <p:nvPr/>
        </p:nvSpPr>
        <p:spPr bwMode="auto">
          <a:xfrm>
            <a:off x="4194175" y="4035425"/>
            <a:ext cx="22256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en-GB" i="1" dirty="0">
                <a:solidFill>
                  <a:srgbClr val="000000"/>
                </a:solidFill>
                <a:latin typeface="Calibri" charset="0"/>
                <a:cs typeface="Calibri" charset="0"/>
              </a:rPr>
              <a:t>branch cut</a:t>
            </a:r>
          </a:p>
        </p:txBody>
      </p:sp>
      <p:sp>
        <p:nvSpPr>
          <p:cNvPr id="67591" name="Rectangle 4"/>
          <p:cNvSpPr>
            <a:spLocks noChangeArrowheads="1"/>
          </p:cNvSpPr>
          <p:nvPr/>
        </p:nvSpPr>
        <p:spPr bwMode="auto">
          <a:xfrm>
            <a:off x="2195513" y="4724400"/>
            <a:ext cx="22256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en-GB" i="1" dirty="0">
                <a:solidFill>
                  <a:srgbClr val="000000"/>
                </a:solidFill>
                <a:latin typeface="Calibri" charset="0"/>
                <a:cs typeface="Calibri" charset="0"/>
              </a:rPr>
              <a:t>probe</a:t>
            </a:r>
          </a:p>
        </p:txBody>
      </p:sp>
      <p:cxnSp>
        <p:nvCxnSpPr>
          <p:cNvPr id="67592" name="Straight Arrow Connector 2"/>
          <p:cNvCxnSpPr>
            <a:cxnSpLocks noChangeShapeType="1"/>
          </p:cNvCxnSpPr>
          <p:nvPr/>
        </p:nvCxnSpPr>
        <p:spPr bwMode="auto">
          <a:xfrm flipH="1">
            <a:off x="2536825" y="4652963"/>
            <a:ext cx="595313" cy="314325"/>
          </a:xfrm>
          <a:prstGeom prst="straightConnector1">
            <a:avLst/>
          </a:prstGeom>
          <a:noFill/>
          <a:ln w="3810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593" name="Oval 42"/>
          <p:cNvSpPr>
            <a:spLocks noChangeArrowheads="1"/>
          </p:cNvSpPr>
          <p:nvPr/>
        </p:nvSpPr>
        <p:spPr bwMode="auto">
          <a:xfrm>
            <a:off x="3078163" y="4554538"/>
            <a:ext cx="144462" cy="144462"/>
          </a:xfrm>
          <a:prstGeom prst="ellipse">
            <a:avLst/>
          </a:prstGeom>
          <a:solidFill>
            <a:srgbClr val="CC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l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67594" name="Straight Connector 2"/>
          <p:cNvCxnSpPr>
            <a:cxnSpLocks noChangeShapeType="1"/>
          </p:cNvCxnSpPr>
          <p:nvPr/>
        </p:nvCxnSpPr>
        <p:spPr bwMode="auto">
          <a:xfrm>
            <a:off x="4305300" y="4200525"/>
            <a:ext cx="1196975" cy="7938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595" name="Oval 47"/>
          <p:cNvSpPr>
            <a:spLocks noChangeArrowheads="1"/>
          </p:cNvSpPr>
          <p:nvPr/>
        </p:nvSpPr>
        <p:spPr bwMode="auto">
          <a:xfrm>
            <a:off x="4208463" y="4138613"/>
            <a:ext cx="144462" cy="144462"/>
          </a:xfrm>
          <a:prstGeom prst="ellipse">
            <a:avLst/>
          </a:prstGeom>
          <a:solidFill>
            <a:srgbClr val="99FF9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l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596" name="Oval 50"/>
          <p:cNvSpPr>
            <a:spLocks noChangeArrowheads="1"/>
          </p:cNvSpPr>
          <p:nvPr/>
        </p:nvSpPr>
        <p:spPr bwMode="auto">
          <a:xfrm>
            <a:off x="5456238" y="4125913"/>
            <a:ext cx="144462" cy="144462"/>
          </a:xfrm>
          <a:prstGeom prst="ellipse">
            <a:avLst/>
          </a:prstGeom>
          <a:solidFill>
            <a:srgbClr val="99FF9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l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67597" name="Object 2"/>
          <p:cNvGraphicFramePr>
            <a:graphicFrameLocks noChangeAspect="1"/>
          </p:cNvGraphicFramePr>
          <p:nvPr/>
        </p:nvGraphicFramePr>
        <p:xfrm>
          <a:off x="7010400" y="4562475"/>
          <a:ext cx="115252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70" name="Equation" r:id="rId8" imgW="482600" imgH="165100" progId="Equation.3">
                  <p:embed/>
                </p:oleObj>
              </mc:Choice>
              <mc:Fallback>
                <p:oleObj name="Equation" r:id="rId8" imgW="4826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4562475"/>
                        <a:ext cx="1152525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2948902" y="4387581"/>
            <a:ext cx="338554" cy="461665"/>
            <a:chOff x="4456334" y="3900904"/>
            <a:chExt cx="338554" cy="461665"/>
          </a:xfrm>
        </p:grpSpPr>
        <p:pic>
          <p:nvPicPr>
            <p:cNvPr id="16" name="Picture 23" descr="red_sphere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4818" y="4026364"/>
              <a:ext cx="289837" cy="26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28"/>
            <p:cNvSpPr txBox="1">
              <a:spLocks noChangeArrowheads="1"/>
            </p:cNvSpPr>
            <p:nvPr/>
          </p:nvSpPr>
          <p:spPr bwMode="auto">
            <a:xfrm>
              <a:off x="4456334" y="3900904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GB" dirty="0">
                  <a:solidFill>
                    <a:srgbClr val="000000"/>
                  </a:solidFill>
                  <a:latin typeface="Calibri" charset="0"/>
                  <a:cs typeface="Arial" charset="0"/>
                </a:rPr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3467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AutoShape 41"/>
          <p:cNvSpPr>
            <a:spLocks noChangeArrowheads="1"/>
          </p:cNvSpPr>
          <p:nvPr/>
        </p:nvSpPr>
        <p:spPr bwMode="auto">
          <a:xfrm>
            <a:off x="1555750" y="4308475"/>
            <a:ext cx="5976938" cy="2232025"/>
          </a:xfrm>
          <a:prstGeom prst="parallelogram">
            <a:avLst>
              <a:gd name="adj" fmla="val 76479"/>
            </a:avLst>
          </a:prstGeom>
          <a:gradFill rotWithShape="1">
            <a:gsLst>
              <a:gs pos="0">
                <a:srgbClr val="F2F2C0"/>
              </a:gs>
              <a:gs pos="100000">
                <a:srgbClr val="C59D74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2581" name="AutoShape 223"/>
          <p:cNvSpPr>
            <a:spLocks noChangeArrowheads="1"/>
          </p:cNvSpPr>
          <p:nvPr/>
        </p:nvSpPr>
        <p:spPr bwMode="auto">
          <a:xfrm>
            <a:off x="1765300" y="1039812"/>
            <a:ext cx="5956300" cy="1881188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9525">
            <a:noFill/>
            <a:round/>
            <a:headEnd/>
            <a:tailEnd/>
          </a:ln>
          <a:effectLst>
            <a:outerShdw blurRad="431800" dist="38100" dir="2700000">
              <a:srgbClr val="000000"/>
            </a:outerShdw>
          </a:effectLst>
        </p:spPr>
        <p:txBody>
          <a:bodyPr wrap="square" anchor="ctr">
            <a:spAutoFit/>
          </a:bodyPr>
          <a:lstStyle/>
          <a:p>
            <a:pPr algn="l">
              <a:defRPr/>
            </a:pPr>
            <a:endParaRPr lang="nl-NL" sz="2800">
              <a:solidFill>
                <a:srgbClr val="000000"/>
              </a:solidFill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69635" name="Rectangle 199"/>
          <p:cNvSpPr>
            <a:spLocks noChangeArrowheads="1"/>
          </p:cNvSpPr>
          <p:nvPr/>
        </p:nvSpPr>
        <p:spPr bwMode="auto">
          <a:xfrm>
            <a:off x="457200" y="444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200" b="1" dirty="0">
                <a:solidFill>
                  <a:srgbClr val="0000FF"/>
                </a:solidFill>
                <a:latin typeface="Calibri" charset="0"/>
                <a:cs typeface="Calibri" charset="0"/>
              </a:rPr>
              <a:t>Effective Geometry</a:t>
            </a:r>
            <a:endParaRPr lang="nl-NL" sz="3200" b="1" dirty="0">
              <a:solidFill>
                <a:srgbClr val="0000FF"/>
              </a:solidFill>
              <a:latin typeface="Calibri" charset="0"/>
              <a:cs typeface="Calibri" charset="0"/>
            </a:endParaRPr>
          </a:p>
        </p:txBody>
      </p:sp>
      <p:graphicFrame>
        <p:nvGraphicFramePr>
          <p:cNvPr id="6963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941149"/>
              </p:ext>
            </p:extLst>
          </p:nvPr>
        </p:nvGraphicFramePr>
        <p:xfrm>
          <a:off x="2297113" y="1603375"/>
          <a:ext cx="458470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83" name="Equation" r:id="rId4" imgW="1828800" imgH="266700" progId="Equation.DSMT4">
                  <p:embed/>
                </p:oleObj>
              </mc:Choice>
              <mc:Fallback>
                <p:oleObj name="Equation" r:id="rId4" imgW="18288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7113" y="1603375"/>
                        <a:ext cx="4584700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7" name="AutoShape 41"/>
          <p:cNvSpPr>
            <a:spLocks noChangeArrowheads="1"/>
          </p:cNvSpPr>
          <p:nvPr/>
        </p:nvSpPr>
        <p:spPr bwMode="auto">
          <a:xfrm>
            <a:off x="1403350" y="3429000"/>
            <a:ext cx="5976938" cy="2232025"/>
          </a:xfrm>
          <a:prstGeom prst="parallelogram">
            <a:avLst>
              <a:gd name="adj" fmla="val 76479"/>
            </a:avLst>
          </a:prstGeom>
          <a:gradFill rotWithShape="1">
            <a:gsLst>
              <a:gs pos="0">
                <a:srgbClr val="FFFFCC"/>
              </a:gs>
              <a:gs pos="100000">
                <a:srgbClr val="FFCC99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69638" name="Object 8"/>
          <p:cNvGraphicFramePr>
            <a:graphicFrameLocks noChangeAspect="1"/>
          </p:cNvGraphicFramePr>
          <p:nvPr/>
        </p:nvGraphicFramePr>
        <p:xfrm>
          <a:off x="2667000" y="4452938"/>
          <a:ext cx="269875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84" name="Equation" r:id="rId6" imgW="114300" imgH="101600" progId="Equation.3">
                  <p:embed/>
                </p:oleObj>
              </mc:Choice>
              <mc:Fallback>
                <p:oleObj name="Equation" r:id="rId6" imgW="114300" imgH="101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452938"/>
                        <a:ext cx="269875" cy="23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9" name="Rectangle 4"/>
          <p:cNvSpPr>
            <a:spLocks noChangeArrowheads="1"/>
          </p:cNvSpPr>
          <p:nvPr/>
        </p:nvSpPr>
        <p:spPr bwMode="auto">
          <a:xfrm>
            <a:off x="6227763" y="5392738"/>
            <a:ext cx="22256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GB" i="1" dirty="0">
                <a:solidFill>
                  <a:srgbClr val="000000"/>
                </a:solidFill>
                <a:latin typeface="Calibri" charset="0"/>
                <a:cs typeface="Calibri" charset="0"/>
              </a:rPr>
              <a:t>second</a:t>
            </a:r>
          </a:p>
          <a:p>
            <a:r>
              <a:rPr lang="en-GB" i="1" dirty="0">
                <a:solidFill>
                  <a:srgbClr val="000000"/>
                </a:solidFill>
                <a:latin typeface="Calibri" charset="0"/>
                <a:cs typeface="Calibri" charset="0"/>
              </a:rPr>
              <a:t>sheet</a:t>
            </a:r>
          </a:p>
        </p:txBody>
      </p:sp>
      <p:sp>
        <p:nvSpPr>
          <p:cNvPr id="69640" name="Rectangle 4"/>
          <p:cNvSpPr>
            <a:spLocks noChangeArrowheads="1"/>
          </p:cNvSpPr>
          <p:nvPr/>
        </p:nvSpPr>
        <p:spPr bwMode="auto">
          <a:xfrm>
            <a:off x="2195513" y="4724400"/>
            <a:ext cx="22256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en-GB" i="1" dirty="0">
                <a:solidFill>
                  <a:srgbClr val="000000"/>
                </a:solidFill>
                <a:latin typeface="Calibri" charset="0"/>
                <a:cs typeface="Calibri" charset="0"/>
              </a:rPr>
              <a:t>probe</a:t>
            </a:r>
          </a:p>
        </p:txBody>
      </p:sp>
      <p:cxnSp>
        <p:nvCxnSpPr>
          <p:cNvPr id="69641" name="Straight Arrow Connector 2"/>
          <p:cNvCxnSpPr>
            <a:cxnSpLocks noChangeShapeType="1"/>
          </p:cNvCxnSpPr>
          <p:nvPr/>
        </p:nvCxnSpPr>
        <p:spPr bwMode="auto">
          <a:xfrm flipH="1">
            <a:off x="2536825" y="4652963"/>
            <a:ext cx="595313" cy="314325"/>
          </a:xfrm>
          <a:prstGeom prst="straightConnector1">
            <a:avLst/>
          </a:prstGeom>
          <a:noFill/>
          <a:ln w="3810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642" name="Oval 42"/>
          <p:cNvSpPr>
            <a:spLocks noChangeArrowheads="1"/>
          </p:cNvSpPr>
          <p:nvPr/>
        </p:nvSpPr>
        <p:spPr bwMode="auto">
          <a:xfrm>
            <a:off x="3078163" y="4554538"/>
            <a:ext cx="144462" cy="144462"/>
          </a:xfrm>
          <a:prstGeom prst="ellipse">
            <a:avLst/>
          </a:prstGeom>
          <a:solidFill>
            <a:srgbClr val="CC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l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 rot="10800000">
            <a:off x="4229080" y="3969933"/>
            <a:ext cx="1171319" cy="628779"/>
          </a:xfrm>
          <a:prstGeom prst="ellipse">
            <a:avLst/>
          </a:prstGeom>
          <a:gradFill flip="none" rotWithShape="1">
            <a:gsLst>
              <a:gs pos="21000">
                <a:srgbClr val="C5A673"/>
              </a:gs>
              <a:gs pos="69000">
                <a:srgbClr val="FFFFFF">
                  <a:alpha val="0"/>
                </a:srgbClr>
              </a:gs>
            </a:gsLst>
            <a:lin ang="5400000" scaled="0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 i="1">
              <a:solidFill>
                <a:srgbClr val="9933FF"/>
              </a:solidFill>
              <a:latin typeface="Book Antiqua" pitchFamily="-112" charset="0"/>
            </a:endParaRPr>
          </a:p>
        </p:txBody>
      </p:sp>
      <p:sp>
        <p:nvSpPr>
          <p:cNvPr id="69646" name="Can 2"/>
          <p:cNvSpPr>
            <a:spLocks noChangeArrowheads="1"/>
          </p:cNvSpPr>
          <p:nvPr/>
        </p:nvSpPr>
        <p:spPr bwMode="auto">
          <a:xfrm>
            <a:off x="4192588" y="3957638"/>
            <a:ext cx="1220787" cy="1824037"/>
          </a:xfrm>
          <a:prstGeom prst="can">
            <a:avLst>
              <a:gd name="adj" fmla="val 52247"/>
            </a:avLst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/>
            <a:endParaRPr lang="en-US" i="1">
              <a:solidFill>
                <a:srgbClr val="9933FF"/>
              </a:solidFill>
              <a:latin typeface="Book Antiqua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948902" y="4387581"/>
            <a:ext cx="338554" cy="461665"/>
            <a:chOff x="4456334" y="3900904"/>
            <a:chExt cx="338554" cy="461665"/>
          </a:xfrm>
        </p:grpSpPr>
        <p:pic>
          <p:nvPicPr>
            <p:cNvPr id="15" name="Picture 23" descr="red_sphere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4818" y="4026364"/>
              <a:ext cx="289837" cy="26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28"/>
            <p:cNvSpPr txBox="1">
              <a:spLocks noChangeArrowheads="1"/>
            </p:cNvSpPr>
            <p:nvPr/>
          </p:nvSpPr>
          <p:spPr bwMode="auto">
            <a:xfrm>
              <a:off x="4456334" y="3900904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GB" dirty="0">
                  <a:solidFill>
                    <a:srgbClr val="000000"/>
                  </a:solidFill>
                  <a:latin typeface="Calibri" charset="0"/>
                  <a:cs typeface="Arial" charset="0"/>
                </a:rPr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1802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AutoShape 41"/>
          <p:cNvSpPr>
            <a:spLocks noChangeArrowheads="1"/>
          </p:cNvSpPr>
          <p:nvPr/>
        </p:nvSpPr>
        <p:spPr bwMode="auto">
          <a:xfrm>
            <a:off x="520700" y="3224213"/>
            <a:ext cx="8085138" cy="2232025"/>
          </a:xfrm>
          <a:prstGeom prst="parallelogram">
            <a:avLst>
              <a:gd name="adj" fmla="val 76471"/>
            </a:avLst>
          </a:prstGeom>
          <a:gradFill rotWithShape="1">
            <a:gsLst>
              <a:gs pos="0">
                <a:srgbClr val="F2F2C0"/>
              </a:gs>
              <a:gs pos="100000">
                <a:srgbClr val="C59D74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2162" name="Rectangle 199"/>
          <p:cNvSpPr>
            <a:spLocks noChangeArrowheads="1"/>
          </p:cNvSpPr>
          <p:nvPr/>
        </p:nvSpPr>
        <p:spPr bwMode="auto">
          <a:xfrm>
            <a:off x="457200" y="444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200" b="1" dirty="0">
                <a:solidFill>
                  <a:srgbClr val="0000FF"/>
                </a:solidFill>
                <a:latin typeface="Calibri" charset="0"/>
                <a:cs typeface="Calibri" charset="0"/>
              </a:rPr>
              <a:t>Effective Geometry</a:t>
            </a:r>
            <a:endParaRPr lang="nl-NL" sz="3200" b="1" dirty="0">
              <a:solidFill>
                <a:srgbClr val="0000FF"/>
              </a:solidFill>
              <a:latin typeface="Calibri" charset="0"/>
              <a:cs typeface="Calibri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421069" y="2120901"/>
            <a:ext cx="949385" cy="2519252"/>
            <a:chOff x="3255036" y="1861677"/>
            <a:chExt cx="1220638" cy="1824691"/>
          </a:xfrm>
          <a:gradFill flip="none" rotWithShape="1">
            <a:gsLst>
              <a:gs pos="28000">
                <a:srgbClr val="C5A673"/>
              </a:gs>
              <a:gs pos="100000">
                <a:srgbClr val="FFF0AD"/>
              </a:gs>
            </a:gsLst>
            <a:lin ang="10620000" scaled="0"/>
            <a:tileRect/>
          </a:gradFill>
        </p:grpSpPr>
        <p:sp>
          <p:nvSpPr>
            <p:cNvPr id="16" name="Oval 15"/>
            <p:cNvSpPr/>
            <p:nvPr/>
          </p:nvSpPr>
          <p:spPr bwMode="auto">
            <a:xfrm rot="10800000">
              <a:off x="3292023" y="1874003"/>
              <a:ext cx="1171319" cy="505491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en-US" i="1">
                <a:solidFill>
                  <a:srgbClr val="9933FF"/>
                </a:solidFill>
                <a:latin typeface="Book Antiqua" pitchFamily="-112" charset="0"/>
              </a:endParaRPr>
            </a:p>
          </p:txBody>
        </p:sp>
        <p:sp>
          <p:nvSpPr>
            <p:cNvPr id="17" name="Can 16"/>
            <p:cNvSpPr/>
            <p:nvPr/>
          </p:nvSpPr>
          <p:spPr bwMode="auto">
            <a:xfrm>
              <a:off x="3255036" y="1861677"/>
              <a:ext cx="1220638" cy="1824691"/>
            </a:xfrm>
            <a:prstGeom prst="can">
              <a:avLst>
                <a:gd name="adj" fmla="val 52272"/>
              </a:avLst>
            </a:prstGeom>
            <a:grpFill/>
            <a:ln w="12700" cap="flat" cmpd="sng" algn="ctr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en-US" i="1">
                <a:solidFill>
                  <a:srgbClr val="9933FF"/>
                </a:solidFill>
                <a:latin typeface="Book Antiqua" pitchFamily="-11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843427" y="2159000"/>
            <a:ext cx="949385" cy="2497933"/>
            <a:chOff x="3255036" y="1861677"/>
            <a:chExt cx="1220638" cy="1824691"/>
          </a:xfrm>
          <a:gradFill flip="none" rotWithShape="1">
            <a:gsLst>
              <a:gs pos="28000">
                <a:srgbClr val="C5A673"/>
              </a:gs>
              <a:gs pos="100000">
                <a:srgbClr val="FFF0AD"/>
              </a:gs>
            </a:gsLst>
            <a:lin ang="10620000" scaled="0"/>
            <a:tileRect/>
          </a:gradFill>
        </p:grpSpPr>
        <p:sp>
          <p:nvSpPr>
            <p:cNvPr id="19" name="Oval 18"/>
            <p:cNvSpPr/>
            <p:nvPr/>
          </p:nvSpPr>
          <p:spPr bwMode="auto">
            <a:xfrm rot="10800000">
              <a:off x="3292023" y="1874003"/>
              <a:ext cx="1171319" cy="505491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en-US" i="1">
                <a:solidFill>
                  <a:srgbClr val="9933FF"/>
                </a:solidFill>
                <a:latin typeface="Book Antiqua" pitchFamily="-112" charset="0"/>
              </a:endParaRPr>
            </a:p>
          </p:txBody>
        </p:sp>
        <p:sp>
          <p:nvSpPr>
            <p:cNvPr id="20" name="Can 19"/>
            <p:cNvSpPr/>
            <p:nvPr/>
          </p:nvSpPr>
          <p:spPr bwMode="auto">
            <a:xfrm>
              <a:off x="3255036" y="1861677"/>
              <a:ext cx="1220638" cy="1824691"/>
            </a:xfrm>
            <a:prstGeom prst="can">
              <a:avLst>
                <a:gd name="adj" fmla="val 52272"/>
              </a:avLst>
            </a:prstGeom>
            <a:grpFill/>
            <a:ln w="12700" cap="flat" cmpd="sng" algn="ctr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en-US" i="1">
                <a:solidFill>
                  <a:srgbClr val="9933FF"/>
                </a:solidFill>
                <a:latin typeface="Book Antiqua" pitchFamily="-11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413741" y="2159000"/>
            <a:ext cx="949385" cy="2527299"/>
            <a:chOff x="3255036" y="1713527"/>
            <a:chExt cx="1220638" cy="2012310"/>
          </a:xfrm>
          <a:gradFill flip="none" rotWithShape="1">
            <a:gsLst>
              <a:gs pos="28000">
                <a:srgbClr val="C5A673"/>
              </a:gs>
              <a:gs pos="100000">
                <a:srgbClr val="FFF0AD"/>
              </a:gs>
            </a:gsLst>
            <a:lin ang="10620000" scaled="0"/>
            <a:tileRect/>
          </a:gradFill>
        </p:grpSpPr>
        <p:sp>
          <p:nvSpPr>
            <p:cNvPr id="22" name="Oval 21"/>
            <p:cNvSpPr/>
            <p:nvPr/>
          </p:nvSpPr>
          <p:spPr bwMode="auto">
            <a:xfrm rot="10800000">
              <a:off x="3292023" y="1874003"/>
              <a:ext cx="1171319" cy="505491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en-US" i="1">
                <a:solidFill>
                  <a:srgbClr val="9933FF"/>
                </a:solidFill>
                <a:latin typeface="Book Antiqua" pitchFamily="-112" charset="0"/>
              </a:endParaRPr>
            </a:p>
          </p:txBody>
        </p:sp>
        <p:sp>
          <p:nvSpPr>
            <p:cNvPr id="23" name="Can 22"/>
            <p:cNvSpPr/>
            <p:nvPr/>
          </p:nvSpPr>
          <p:spPr bwMode="auto">
            <a:xfrm>
              <a:off x="3255036" y="1713527"/>
              <a:ext cx="1220638" cy="2012310"/>
            </a:xfrm>
            <a:prstGeom prst="can">
              <a:avLst>
                <a:gd name="adj" fmla="val 52272"/>
              </a:avLst>
            </a:prstGeom>
            <a:grpFill/>
            <a:ln w="12700" cap="flat" cmpd="sng" algn="ctr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en-US" i="1">
                <a:solidFill>
                  <a:srgbClr val="9933FF"/>
                </a:solidFill>
                <a:latin typeface="Book Antiqua" pitchFamily="-112" charset="0"/>
              </a:endParaRPr>
            </a:p>
          </p:txBody>
        </p:sp>
      </p:grpSp>
      <p:sp>
        <p:nvSpPr>
          <p:cNvPr id="92166" name="AutoShape 41"/>
          <p:cNvSpPr>
            <a:spLocks noChangeArrowheads="1"/>
          </p:cNvSpPr>
          <p:nvPr/>
        </p:nvSpPr>
        <p:spPr bwMode="auto">
          <a:xfrm>
            <a:off x="428625" y="1308100"/>
            <a:ext cx="8140700" cy="2232025"/>
          </a:xfrm>
          <a:prstGeom prst="parallelogram">
            <a:avLst>
              <a:gd name="adj" fmla="val 76490"/>
            </a:avLst>
          </a:prstGeom>
          <a:gradFill flip="none" rotWithShape="1">
            <a:gsLst>
              <a:gs pos="0">
                <a:srgbClr val="FFFFCC">
                  <a:alpha val="81000"/>
                </a:srgbClr>
              </a:gs>
              <a:gs pos="100000">
                <a:srgbClr val="FFCC99">
                  <a:alpha val="81000"/>
                </a:srgbClr>
              </a:gs>
            </a:gsLst>
            <a:lin ang="18900000" scaled="1"/>
            <a:tileRect/>
          </a:gradFill>
          <a:ln>
            <a:noFill/>
          </a:ln>
          <a:ex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92167" name="Group 3"/>
          <p:cNvGrpSpPr>
            <a:grpSpLocks/>
          </p:cNvGrpSpPr>
          <p:nvPr/>
        </p:nvGrpSpPr>
        <p:grpSpPr bwMode="auto">
          <a:xfrm>
            <a:off x="2428875" y="2133600"/>
            <a:ext cx="949325" cy="2501900"/>
            <a:chOff x="3255036" y="1861677"/>
            <a:chExt cx="1220638" cy="1824691"/>
          </a:xfrm>
        </p:grpSpPr>
        <p:sp>
          <p:nvSpPr>
            <p:cNvPr id="2" name="Oval 1"/>
            <p:cNvSpPr/>
            <p:nvPr/>
          </p:nvSpPr>
          <p:spPr bwMode="auto">
            <a:xfrm rot="10800000">
              <a:off x="3292023" y="1874003"/>
              <a:ext cx="1171319" cy="356207"/>
            </a:xfrm>
            <a:prstGeom prst="ellipse">
              <a:avLst/>
            </a:prstGeom>
            <a:gradFill flip="none" rotWithShape="1">
              <a:gsLst>
                <a:gs pos="21000">
                  <a:srgbClr val="C5A673"/>
                </a:gs>
                <a:gs pos="69000">
                  <a:srgbClr val="FFFFFF">
                    <a:alpha val="0"/>
                  </a:srgbClr>
                </a:gs>
              </a:gsLst>
              <a:lin ang="5400000" scaled="0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en-US" i="1">
                <a:solidFill>
                  <a:srgbClr val="9933FF"/>
                </a:solidFill>
                <a:latin typeface="Book Antiqua" pitchFamily="-112" charset="0"/>
              </a:endParaRPr>
            </a:p>
          </p:txBody>
        </p:sp>
        <p:sp>
          <p:nvSpPr>
            <p:cNvPr id="92182" name="Can 2"/>
            <p:cNvSpPr>
              <a:spLocks noChangeArrowheads="1"/>
            </p:cNvSpPr>
            <p:nvPr/>
          </p:nvSpPr>
          <p:spPr bwMode="auto">
            <a:xfrm>
              <a:off x="3255036" y="1861677"/>
              <a:ext cx="1220638" cy="1824691"/>
            </a:xfrm>
            <a:prstGeom prst="can">
              <a:avLst>
                <a:gd name="adj" fmla="val 52272"/>
              </a:avLst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/>
              <a:endParaRPr lang="en-US" i="1">
                <a:solidFill>
                  <a:srgbClr val="9933FF"/>
                </a:solidFill>
                <a:latin typeface="Book Antiqua" charset="0"/>
              </a:endParaRPr>
            </a:p>
          </p:txBody>
        </p:sp>
      </p:grpSp>
      <p:grpSp>
        <p:nvGrpSpPr>
          <p:cNvPr id="92168" name="Group 23"/>
          <p:cNvGrpSpPr>
            <a:grpSpLocks/>
          </p:cNvGrpSpPr>
          <p:nvPr/>
        </p:nvGrpSpPr>
        <p:grpSpPr bwMode="auto">
          <a:xfrm>
            <a:off x="3838575" y="2174875"/>
            <a:ext cx="949325" cy="2501900"/>
            <a:chOff x="3255036" y="1861677"/>
            <a:chExt cx="1220638" cy="1824691"/>
          </a:xfrm>
        </p:grpSpPr>
        <p:sp>
          <p:nvSpPr>
            <p:cNvPr id="25" name="Oval 24"/>
            <p:cNvSpPr/>
            <p:nvPr/>
          </p:nvSpPr>
          <p:spPr bwMode="auto">
            <a:xfrm rot="10800000">
              <a:off x="3292023" y="1874003"/>
              <a:ext cx="1171319" cy="356207"/>
            </a:xfrm>
            <a:prstGeom prst="ellipse">
              <a:avLst/>
            </a:prstGeom>
            <a:gradFill flip="none" rotWithShape="1">
              <a:gsLst>
                <a:gs pos="21000">
                  <a:srgbClr val="C5A673"/>
                </a:gs>
                <a:gs pos="69000">
                  <a:srgbClr val="FFFFFF">
                    <a:alpha val="0"/>
                  </a:srgbClr>
                </a:gs>
              </a:gsLst>
              <a:lin ang="5400000" scaled="0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en-US" i="1">
                <a:solidFill>
                  <a:srgbClr val="9933FF"/>
                </a:solidFill>
                <a:latin typeface="Book Antiqua" pitchFamily="-112" charset="0"/>
              </a:endParaRPr>
            </a:p>
          </p:txBody>
        </p:sp>
        <p:sp>
          <p:nvSpPr>
            <p:cNvPr id="92178" name="Can 25"/>
            <p:cNvSpPr>
              <a:spLocks noChangeArrowheads="1"/>
            </p:cNvSpPr>
            <p:nvPr/>
          </p:nvSpPr>
          <p:spPr bwMode="auto">
            <a:xfrm>
              <a:off x="3255036" y="1861677"/>
              <a:ext cx="1220638" cy="1824691"/>
            </a:xfrm>
            <a:prstGeom prst="can">
              <a:avLst>
                <a:gd name="adj" fmla="val 52272"/>
              </a:avLst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/>
              <a:endParaRPr lang="en-US" i="1">
                <a:solidFill>
                  <a:srgbClr val="9933FF"/>
                </a:solidFill>
                <a:latin typeface="Book Antiqua" charset="0"/>
              </a:endParaRPr>
            </a:p>
          </p:txBody>
        </p:sp>
      </p:grpSp>
      <p:grpSp>
        <p:nvGrpSpPr>
          <p:cNvPr id="92169" name="Group 26"/>
          <p:cNvGrpSpPr>
            <a:grpSpLocks/>
          </p:cNvGrpSpPr>
          <p:nvPr/>
        </p:nvGrpSpPr>
        <p:grpSpPr bwMode="auto">
          <a:xfrm>
            <a:off x="5421313" y="2159000"/>
            <a:ext cx="949325" cy="2522538"/>
            <a:chOff x="3255036" y="1861677"/>
            <a:chExt cx="1220638" cy="1824691"/>
          </a:xfrm>
        </p:grpSpPr>
        <p:sp>
          <p:nvSpPr>
            <p:cNvPr id="28" name="Oval 27"/>
            <p:cNvSpPr/>
            <p:nvPr/>
          </p:nvSpPr>
          <p:spPr bwMode="auto">
            <a:xfrm rot="10800000">
              <a:off x="3292023" y="1874003"/>
              <a:ext cx="1171319" cy="356207"/>
            </a:xfrm>
            <a:prstGeom prst="ellipse">
              <a:avLst/>
            </a:prstGeom>
            <a:gradFill flip="none" rotWithShape="1">
              <a:gsLst>
                <a:gs pos="21000">
                  <a:srgbClr val="C5A673"/>
                </a:gs>
                <a:gs pos="69000">
                  <a:srgbClr val="FFFFFF">
                    <a:alpha val="0"/>
                  </a:srgbClr>
                </a:gs>
              </a:gsLst>
              <a:lin ang="5400000" scaled="0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en-US" i="1">
                <a:solidFill>
                  <a:srgbClr val="9933FF"/>
                </a:solidFill>
                <a:latin typeface="Book Antiqua" pitchFamily="-112" charset="0"/>
              </a:endParaRPr>
            </a:p>
          </p:txBody>
        </p:sp>
        <p:sp>
          <p:nvSpPr>
            <p:cNvPr id="92174" name="Can 28"/>
            <p:cNvSpPr>
              <a:spLocks noChangeArrowheads="1"/>
            </p:cNvSpPr>
            <p:nvPr/>
          </p:nvSpPr>
          <p:spPr bwMode="auto">
            <a:xfrm>
              <a:off x="3255036" y="1861677"/>
              <a:ext cx="1220638" cy="1824691"/>
            </a:xfrm>
            <a:prstGeom prst="can">
              <a:avLst>
                <a:gd name="adj" fmla="val 52272"/>
              </a:avLst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/>
              <a:endParaRPr lang="en-US" i="1">
                <a:solidFill>
                  <a:srgbClr val="9933FF"/>
                </a:solidFill>
                <a:latin typeface="Book Antiqua" charset="0"/>
              </a:endParaRPr>
            </a:p>
          </p:txBody>
        </p:sp>
      </p:grpSp>
      <p:sp>
        <p:nvSpPr>
          <p:cNvPr id="92170" name="Text Box 153"/>
          <p:cNvSpPr txBox="1">
            <a:spLocks noChangeArrowheads="1"/>
          </p:cNvSpPr>
          <p:nvPr/>
        </p:nvSpPr>
        <p:spPr bwMode="auto">
          <a:xfrm>
            <a:off x="2657475" y="5873750"/>
            <a:ext cx="37480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800">
                <a:solidFill>
                  <a:srgbClr val="000000"/>
                </a:solidFill>
                <a:latin typeface="Calibri" charset="0"/>
                <a:cs typeface="Calibri" charset="0"/>
              </a:rPr>
              <a:t>Are both sheets visible?</a:t>
            </a:r>
            <a:endParaRPr lang="nl-NL" sz="2800">
              <a:solidFill>
                <a:srgbClr val="00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2068513" y="1409700"/>
            <a:ext cx="12715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en-GB" i="1" dirty="0">
                <a:solidFill>
                  <a:srgbClr val="000000"/>
                </a:solidFill>
                <a:latin typeface="Calibri" charset="0"/>
                <a:cs typeface="Calibri" charset="0"/>
              </a:rPr>
              <a:t>probe</a:t>
            </a:r>
          </a:p>
        </p:txBody>
      </p:sp>
      <p:graphicFrame>
        <p:nvGraphicFramePr>
          <p:cNvPr id="2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2098003"/>
              </p:ext>
            </p:extLst>
          </p:nvPr>
        </p:nvGraphicFramePr>
        <p:xfrm>
          <a:off x="3048000" y="1379538"/>
          <a:ext cx="269875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87" name="Equation" r:id="rId4" imgW="114300" imgH="101600" progId="Equation.3">
                  <p:embed/>
                </p:oleObj>
              </mc:Choice>
              <mc:Fallback>
                <p:oleObj name="Equation" r:id="rId4" imgW="114300" imgH="101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379538"/>
                        <a:ext cx="269875" cy="23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Oval 42"/>
          <p:cNvSpPr>
            <a:spLocks noChangeArrowheads="1"/>
          </p:cNvSpPr>
          <p:nvPr/>
        </p:nvSpPr>
        <p:spPr bwMode="auto">
          <a:xfrm>
            <a:off x="2786063" y="1519238"/>
            <a:ext cx="144462" cy="144462"/>
          </a:xfrm>
          <a:prstGeom prst="ellipse">
            <a:avLst/>
          </a:prstGeom>
          <a:solidFill>
            <a:srgbClr val="CC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l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675902" y="1348814"/>
            <a:ext cx="338554" cy="461665"/>
            <a:chOff x="4456334" y="3900904"/>
            <a:chExt cx="338554" cy="461665"/>
          </a:xfrm>
        </p:grpSpPr>
        <p:pic>
          <p:nvPicPr>
            <p:cNvPr id="30" name="Picture 23" descr="red_sphere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4818" y="4026364"/>
              <a:ext cx="289837" cy="26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 Box 28"/>
            <p:cNvSpPr txBox="1">
              <a:spLocks noChangeArrowheads="1"/>
            </p:cNvSpPr>
            <p:nvPr/>
          </p:nvSpPr>
          <p:spPr bwMode="auto">
            <a:xfrm>
              <a:off x="4456334" y="3900904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GB" dirty="0">
                  <a:solidFill>
                    <a:srgbClr val="000000"/>
                  </a:solidFill>
                  <a:latin typeface="Calibri" charset="0"/>
                  <a:cs typeface="Arial" charset="0"/>
                </a:rPr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399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3"/>
          <p:cNvSpPr>
            <a:spLocks noChangeArrowheads="1"/>
          </p:cNvSpPr>
          <p:nvPr/>
        </p:nvSpPr>
        <p:spPr bwMode="auto">
          <a:xfrm>
            <a:off x="457200" y="1158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200" b="1" dirty="0">
                <a:solidFill>
                  <a:srgbClr val="0000FF"/>
                </a:solidFill>
                <a:latin typeface="Calibri" charset="0"/>
                <a:cs typeface="Calibri" charset="0"/>
              </a:rPr>
              <a:t>Super </a:t>
            </a:r>
            <a:r>
              <a:rPr lang="en-US" sz="3200" b="1" dirty="0" err="1">
                <a:solidFill>
                  <a:srgbClr val="0000FF"/>
                </a:solidFill>
                <a:latin typeface="Calibri" charset="0"/>
                <a:cs typeface="Calibri" charset="0"/>
              </a:rPr>
              <a:t>Jacobian</a:t>
            </a:r>
            <a:endParaRPr lang="en-US" sz="3200" b="1" dirty="0">
              <a:solidFill>
                <a:srgbClr val="0000FF"/>
              </a:solidFill>
              <a:latin typeface="Calibri" charset="0"/>
              <a:cs typeface="Calibri" charset="0"/>
            </a:endParaRPr>
          </a:p>
        </p:txBody>
      </p:sp>
      <p:grpSp>
        <p:nvGrpSpPr>
          <p:cNvPr id="114688" name="Group 114687"/>
          <p:cNvGrpSpPr/>
          <p:nvPr/>
        </p:nvGrpSpPr>
        <p:grpSpPr>
          <a:xfrm>
            <a:off x="1191630" y="4358325"/>
            <a:ext cx="6866934" cy="2308324"/>
            <a:chOff x="906761" y="4168402"/>
            <a:chExt cx="6866934" cy="2308324"/>
          </a:xfrm>
        </p:grpSpPr>
        <p:sp>
          <p:nvSpPr>
            <p:cNvPr id="4" name="TextBox 5"/>
            <p:cNvSpPr txBox="1">
              <a:spLocks noChangeArrowheads="1"/>
            </p:cNvSpPr>
            <p:nvPr/>
          </p:nvSpPr>
          <p:spPr bwMode="auto">
            <a:xfrm>
              <a:off x="906761" y="4168402"/>
              <a:ext cx="6866934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dirty="0" smtClean="0">
                  <a:solidFill>
                    <a:srgbClr val="000000"/>
                  </a:solidFill>
                  <a:latin typeface="Calibri" charset="0"/>
                  <a:cs typeface="Calibri" charset="0"/>
                </a:rPr>
                <a:t>Eigenvalues of charge +1 and -1 (Coulomb gas model)</a:t>
              </a:r>
            </a:p>
            <a:p>
              <a:pPr algn="l" eaLnBrk="1" hangingPunct="1"/>
              <a:r>
                <a:rPr lang="en-US" dirty="0" err="1" smtClean="0">
                  <a:solidFill>
                    <a:srgbClr val="000000"/>
                  </a:solidFill>
                  <a:latin typeface="Calibri" charset="0"/>
                  <a:cs typeface="Calibri" charset="0"/>
                </a:rPr>
                <a:t>Resolvent</a:t>
              </a:r>
              <a:endParaRPr lang="en-US" dirty="0">
                <a:solidFill>
                  <a:srgbClr val="000000"/>
                </a:solidFill>
                <a:latin typeface="Calibri" charset="0"/>
                <a:cs typeface="Calibri" charset="0"/>
              </a:endParaRPr>
            </a:p>
            <a:p>
              <a:pPr algn="l" eaLnBrk="1" hangingPunct="1"/>
              <a:endParaRPr lang="en-US" dirty="0" smtClean="0">
                <a:solidFill>
                  <a:srgbClr val="000000"/>
                </a:solidFill>
                <a:latin typeface="Calibri" charset="0"/>
                <a:cs typeface="Calibri" charset="0"/>
              </a:endParaRPr>
            </a:p>
            <a:p>
              <a:pPr algn="l" eaLnBrk="1" hangingPunct="1"/>
              <a:endParaRPr lang="en-US" dirty="0">
                <a:solidFill>
                  <a:srgbClr val="000000"/>
                </a:solidFill>
                <a:latin typeface="Calibri" charset="0"/>
                <a:cs typeface="Calibri" charset="0"/>
              </a:endParaRPr>
            </a:p>
            <a:p>
              <a:pPr algn="l" eaLnBrk="1" hangingPunct="1"/>
              <a:endParaRPr lang="en-US" dirty="0" smtClean="0">
                <a:solidFill>
                  <a:srgbClr val="000000"/>
                </a:solidFill>
                <a:latin typeface="Calibri" charset="0"/>
                <a:cs typeface="Calibri" charset="0"/>
              </a:endParaRPr>
            </a:p>
            <a:p>
              <a:pPr algn="l" eaLnBrk="1" hangingPunct="1"/>
              <a:r>
                <a:rPr lang="en-US" dirty="0" smtClean="0">
                  <a:solidFill>
                    <a:srgbClr val="000000"/>
                  </a:solidFill>
                  <a:latin typeface="Calibri" charset="0"/>
                  <a:cs typeface="Calibri" charset="0"/>
                </a:rPr>
                <a:t>Same periods as</a:t>
              </a:r>
              <a:r>
                <a:rPr lang="en-US" i="1" dirty="0" smtClean="0">
                  <a:solidFill>
                    <a:srgbClr val="000000"/>
                  </a:solidFill>
                  <a:latin typeface="Calibri" charset="0"/>
                  <a:cs typeface="Calibri" charset="0"/>
                </a:rPr>
                <a:t> U</a:t>
              </a:r>
              <a:r>
                <a:rPr lang="en-US" dirty="0" smtClean="0">
                  <a:solidFill>
                    <a:srgbClr val="000000"/>
                  </a:solidFill>
                  <a:latin typeface="Calibri" charset="0"/>
                  <a:cs typeface="Calibri" charset="0"/>
                </a:rPr>
                <a:t>(</a:t>
              </a:r>
              <a:r>
                <a:rPr lang="en-US" i="1" dirty="0" smtClean="0">
                  <a:solidFill>
                    <a:srgbClr val="000000"/>
                  </a:solidFill>
                  <a:latin typeface="Calibri" charset="0"/>
                  <a:cs typeface="Calibri" charset="0"/>
                </a:rPr>
                <a:t>N-M</a:t>
              </a:r>
              <a:r>
                <a:rPr lang="en-US" dirty="0" smtClean="0">
                  <a:solidFill>
                    <a:srgbClr val="000000"/>
                  </a:solidFill>
                  <a:latin typeface="Calibri" charset="0"/>
                  <a:cs typeface="Calibri" charset="0"/>
                </a:rPr>
                <a:t>) </a:t>
              </a:r>
              <a:r>
                <a:rPr lang="en-US" dirty="0" smtClean="0">
                  <a:solidFill>
                    <a:srgbClr val="000000"/>
                  </a:solidFill>
                  <a:latin typeface="Calibri" charset="0"/>
                  <a:cs typeface="Calibri" charset="0"/>
                </a:rPr>
                <a:t>model</a:t>
              </a:r>
            </a:p>
          </p:txBody>
        </p:sp>
        <p:graphicFrame>
          <p:nvGraphicFramePr>
            <p:cNvPr id="5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07362629"/>
                </p:ext>
              </p:extLst>
            </p:nvPr>
          </p:nvGraphicFramePr>
          <p:xfrm>
            <a:off x="2276113" y="5011364"/>
            <a:ext cx="4964309" cy="10001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3531" name="Equation" r:id="rId4" imgW="2336800" imgH="469900" progId="Equation.DSMT4">
                    <p:embed/>
                  </p:oleObj>
                </mc:Choice>
                <mc:Fallback>
                  <p:oleObj name="Equation" r:id="rId4" imgW="2336800" imgH="4699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76113" y="5011364"/>
                          <a:ext cx="4964309" cy="10001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4691" name="Group 114690"/>
          <p:cNvGrpSpPr/>
          <p:nvPr/>
        </p:nvGrpSpPr>
        <p:grpSpPr>
          <a:xfrm>
            <a:off x="2314561" y="2765754"/>
            <a:ext cx="4771557" cy="1577681"/>
            <a:chOff x="4498557" y="1875490"/>
            <a:chExt cx="4771557" cy="1577681"/>
          </a:xfrm>
        </p:grpSpPr>
        <p:sp>
          <p:nvSpPr>
            <p:cNvPr id="6" name="AutoShape 41"/>
            <p:cNvSpPr>
              <a:spLocks noChangeArrowheads="1"/>
            </p:cNvSpPr>
            <p:nvPr/>
          </p:nvSpPr>
          <p:spPr bwMode="auto">
            <a:xfrm>
              <a:off x="4498557" y="1875490"/>
              <a:ext cx="4771557" cy="1577681"/>
            </a:xfrm>
            <a:prstGeom prst="parallelogram">
              <a:avLst>
                <a:gd name="adj" fmla="val 76479"/>
              </a:avLst>
            </a:prstGeom>
            <a:gradFill rotWithShape="1">
              <a:gsLst>
                <a:gs pos="0">
                  <a:srgbClr val="FFFFCC"/>
                </a:gs>
                <a:gs pos="100000">
                  <a:srgbClr val="FFCC99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pic>
          <p:nvPicPr>
            <p:cNvPr id="3" name="Picture 2" descr="DIJKGRAAF STRINGS2016 PLENARY.jpg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22599" y="2029801"/>
              <a:ext cx="3445341" cy="1365071"/>
            </a:xfrm>
            <a:prstGeom prst="rect">
              <a:avLst/>
            </a:prstGeom>
          </p:spPr>
        </p:pic>
      </p:grpSp>
      <p:graphicFrame>
        <p:nvGraphicFramePr>
          <p:cNvPr id="1146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6501850"/>
              </p:ext>
            </p:extLst>
          </p:nvPr>
        </p:nvGraphicFramePr>
        <p:xfrm>
          <a:off x="1842894" y="1024253"/>
          <a:ext cx="5622925" cy="175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32" name="Equation" r:id="rId7" imgW="2692400" imgH="838200" progId="Equation.DSMT4">
                  <p:embed/>
                </p:oleObj>
              </mc:Choice>
              <mc:Fallback>
                <p:oleObj name="Equation" r:id="rId7" imgW="2692400" imgH="838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2894" y="1024253"/>
                        <a:ext cx="5622925" cy="175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2277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3"/>
          <p:cNvSpPr>
            <a:spLocks noChangeArrowheads="1"/>
          </p:cNvSpPr>
          <p:nvPr/>
        </p:nvSpPr>
        <p:spPr bwMode="auto">
          <a:xfrm>
            <a:off x="457200" y="1158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200" b="1" dirty="0" smtClean="0">
                <a:solidFill>
                  <a:srgbClr val="0000FF"/>
                </a:solidFill>
                <a:latin typeface="Calibri" charset="0"/>
                <a:cs typeface="Calibri" charset="0"/>
              </a:rPr>
              <a:t>Non-Perturbative Corrections</a:t>
            </a:r>
            <a:endParaRPr lang="en-US" sz="3200" b="1" dirty="0">
              <a:solidFill>
                <a:srgbClr val="0000FF"/>
              </a:solidFill>
              <a:latin typeface="Calibri" charset="0"/>
              <a:cs typeface="Calibri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001713" y="1468438"/>
            <a:ext cx="62432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dirty="0" smtClean="0">
                <a:solidFill>
                  <a:srgbClr val="0000FF"/>
                </a:solidFill>
                <a:latin typeface="Calibri" charset="0"/>
                <a:cs typeface="Calibri" charset="0"/>
              </a:rPr>
              <a:t>[Vafa] </a:t>
            </a:r>
            <a:r>
              <a:rPr lang="en-US" i="1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U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(</a:t>
            </a:r>
            <a:r>
              <a:rPr lang="en-US" i="1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N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|</a:t>
            </a:r>
            <a:r>
              <a:rPr lang="en-US" i="1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M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)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has more </a:t>
            </a:r>
            <a:r>
              <a:rPr lang="en-US" dirty="0" err="1" smtClean="0">
                <a:solidFill>
                  <a:srgbClr val="000000"/>
                </a:solidFill>
                <a:latin typeface="Calibri" charset="0"/>
                <a:cs typeface="Calibri" charset="0"/>
              </a:rPr>
              <a:t>Casimirs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 than </a:t>
            </a:r>
            <a:r>
              <a:rPr lang="en-US" i="1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U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(</a:t>
            </a:r>
            <a:r>
              <a:rPr lang="en-US" i="1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N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), e.g.</a:t>
            </a: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850884"/>
              </p:ext>
            </p:extLst>
          </p:nvPr>
        </p:nvGraphicFramePr>
        <p:xfrm>
          <a:off x="2840038" y="2324100"/>
          <a:ext cx="2511425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66" name="Equation" r:id="rId4" imgW="1003300" imgH="381000" progId="Equation.DSMT4">
                  <p:embed/>
                </p:oleObj>
              </mc:Choice>
              <mc:Fallback>
                <p:oleObj name="Equation" r:id="rId4" imgW="10033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0038" y="2324100"/>
                        <a:ext cx="2511425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1001713" y="3411538"/>
            <a:ext cx="28088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General deformation</a:t>
            </a: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5232575"/>
              </p:ext>
            </p:extLst>
          </p:nvPr>
        </p:nvGraphicFramePr>
        <p:xfrm>
          <a:off x="3209653" y="4035863"/>
          <a:ext cx="2209871" cy="785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67" name="Equation" r:id="rId6" imgW="1003300" imgH="355600" progId="Equation.DSMT4">
                  <p:embed/>
                </p:oleObj>
              </mc:Choice>
              <mc:Fallback>
                <p:oleObj name="Equation" r:id="rId6" imgW="10033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9653" y="4035863"/>
                        <a:ext cx="2209871" cy="7850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1027113" y="4960938"/>
            <a:ext cx="31477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For example, for </a:t>
            </a:r>
            <a:r>
              <a:rPr lang="en-US" i="1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U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(2|1)</a:t>
            </a:r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5256865"/>
              </p:ext>
            </p:extLst>
          </p:nvPr>
        </p:nvGraphicFramePr>
        <p:xfrm>
          <a:off x="1793141" y="5620225"/>
          <a:ext cx="5577846" cy="97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68" name="Equation" r:id="rId8" imgW="2476500" imgH="431800" progId="Equation.DSMT4">
                  <p:embed/>
                </p:oleObj>
              </mc:Choice>
              <mc:Fallback>
                <p:oleObj name="Equation" r:id="rId8" imgW="24765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141" y="5620225"/>
                        <a:ext cx="5577846" cy="975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3332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3"/>
          <p:cNvSpPr>
            <a:spLocks noChangeArrowheads="1"/>
          </p:cNvSpPr>
          <p:nvPr/>
        </p:nvSpPr>
        <p:spPr bwMode="auto">
          <a:xfrm>
            <a:off x="457200" y="1158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200" b="1" dirty="0" smtClean="0">
                <a:solidFill>
                  <a:srgbClr val="0000FF"/>
                </a:solidFill>
                <a:latin typeface="Calibri" charset="0"/>
                <a:cs typeface="Calibri" charset="0"/>
              </a:rPr>
              <a:t>Non-Perturbative Corrections</a:t>
            </a:r>
            <a:endParaRPr lang="en-US" sz="3200" b="1" dirty="0">
              <a:solidFill>
                <a:srgbClr val="0000FF"/>
              </a:solidFill>
              <a:latin typeface="Calibri" charset="0"/>
              <a:cs typeface="Calibri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001713" y="1468438"/>
            <a:ext cx="56495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So </a:t>
            </a:r>
            <a:r>
              <a:rPr lang="en-US" dirty="0" err="1" smtClean="0">
                <a:solidFill>
                  <a:srgbClr val="000000"/>
                </a:solidFill>
                <a:latin typeface="Calibri" charset="0"/>
                <a:cs typeface="Calibri" charset="0"/>
              </a:rPr>
              <a:t>correlators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                      are sensitive to </a:t>
            </a:r>
            <a:r>
              <a:rPr lang="en-US" i="1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k.</a:t>
            </a:r>
            <a:endParaRPr lang="en-US" dirty="0" smtClean="0">
              <a:solidFill>
                <a:srgbClr val="000000"/>
              </a:solidFill>
              <a:latin typeface="Calibri" charset="0"/>
              <a:cs typeface="Calibri" charset="0"/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172094"/>
              </p:ext>
            </p:extLst>
          </p:nvPr>
        </p:nvGraphicFramePr>
        <p:xfrm>
          <a:off x="3017838" y="1276350"/>
          <a:ext cx="1239837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3" name="Equation" r:id="rId4" imgW="495300" imgH="355600" progId="Equation.DSMT4">
                  <p:embed/>
                </p:oleObj>
              </mc:Choice>
              <mc:Fallback>
                <p:oleObj name="Equation" r:id="rId4" imgW="4953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7838" y="1276350"/>
                        <a:ext cx="1239837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1001713" y="2573338"/>
            <a:ext cx="6265056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General pattern: calculation of partition function</a:t>
            </a:r>
          </a:p>
          <a:p>
            <a:pPr algn="l" eaLnBrk="1" hangingPunct="1"/>
            <a:r>
              <a:rPr lang="en-US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and correlation functions for </a:t>
            </a:r>
            <a:r>
              <a:rPr lang="en-US" i="1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U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(</a:t>
            </a:r>
            <a:r>
              <a:rPr lang="en-US" i="1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N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 + </a:t>
            </a:r>
            <a:r>
              <a:rPr lang="en-US" i="1" dirty="0" err="1" smtClean="0">
                <a:solidFill>
                  <a:srgbClr val="000000"/>
                </a:solidFill>
                <a:latin typeface="Calibri" charset="0"/>
                <a:cs typeface="Calibri" charset="0"/>
              </a:rPr>
              <a:t>k</a:t>
            </a:r>
            <a:r>
              <a:rPr lang="en-US" dirty="0" err="1" smtClean="0">
                <a:solidFill>
                  <a:srgbClr val="000000"/>
                </a:solidFill>
                <a:latin typeface="Calibri" charset="0"/>
                <a:cs typeface="Calibri" charset="0"/>
              </a:rPr>
              <a:t>|</a:t>
            </a:r>
            <a:r>
              <a:rPr lang="en-US" i="1" dirty="0" err="1" smtClean="0">
                <a:solidFill>
                  <a:srgbClr val="000000"/>
                </a:solidFill>
                <a:latin typeface="Calibri" charset="0"/>
                <a:cs typeface="Calibri" charset="0"/>
              </a:rPr>
              <a:t>k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) depend</a:t>
            </a:r>
          </a:p>
          <a:p>
            <a:pPr algn="l" eaLnBrk="1" hangingPunct="1"/>
            <a:r>
              <a:rPr lang="en-US" dirty="0">
                <a:solidFill>
                  <a:srgbClr val="000000"/>
                </a:solidFill>
                <a:latin typeface="Calibri" charset="0"/>
                <a:cs typeface="Calibri" charset="0"/>
              </a:rPr>
              <a:t>n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on-perturbatively (order e</a:t>
            </a:r>
            <a:r>
              <a:rPr lang="en-US" baseline="300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-</a:t>
            </a:r>
            <a:r>
              <a:rPr lang="en-US" i="1" baseline="300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N</a:t>
            </a:r>
            <a:r>
              <a:rPr lang="en-US" baseline="300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) on </a:t>
            </a:r>
            <a:r>
              <a:rPr lang="en-US" i="1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k.</a:t>
            </a:r>
            <a:endParaRPr lang="en-US" baseline="30000" dirty="0" smtClean="0">
              <a:solidFill>
                <a:srgbClr val="00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1001713" y="4214128"/>
            <a:ext cx="6448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Working with </a:t>
            </a:r>
            <a:r>
              <a:rPr lang="en-US" dirty="0" err="1" smtClean="0">
                <a:solidFill>
                  <a:srgbClr val="000000"/>
                </a:solidFill>
                <a:latin typeface="Calibri" charset="0"/>
                <a:cs typeface="Calibri" charset="0"/>
              </a:rPr>
              <a:t>supermatrix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 models seems to probe</a:t>
            </a:r>
          </a:p>
          <a:p>
            <a:pPr algn="l" eaLnBrk="1" hangingPunct="1"/>
            <a:r>
              <a:rPr lang="en-US" dirty="0">
                <a:solidFill>
                  <a:srgbClr val="000000"/>
                </a:solidFill>
                <a:latin typeface="Calibri" charset="0"/>
                <a:cs typeface="Calibri" charset="0"/>
              </a:rPr>
              <a:t>t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he full effective geometry.</a:t>
            </a:r>
            <a:endParaRPr lang="en-US" baseline="30000" dirty="0" smtClean="0">
              <a:solidFill>
                <a:srgbClr val="000000"/>
              </a:solidFill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338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831" name="AutoShape 103"/>
          <p:cNvSpPr>
            <a:spLocks noChangeArrowheads="1"/>
          </p:cNvSpPr>
          <p:nvPr/>
        </p:nvSpPr>
        <p:spPr bwMode="auto">
          <a:xfrm>
            <a:off x="1676400" y="1219200"/>
            <a:ext cx="5410200" cy="3657600"/>
          </a:xfrm>
          <a:prstGeom prst="roundRect">
            <a:avLst>
              <a:gd name="adj" fmla="val 9856"/>
            </a:avLst>
          </a:prstGeom>
          <a:solidFill>
            <a:srgbClr val="CCCCFF"/>
          </a:solidFill>
          <a:ln w="9525">
            <a:noFill/>
            <a:round/>
            <a:headEnd/>
            <a:tailEnd/>
          </a:ln>
          <a:effectLst>
            <a:outerShdw blurRad="342900" dist="38100" dir="3900000">
              <a:srgbClr val="000000">
                <a:alpha val="90000"/>
              </a:srgbClr>
            </a:outerShdw>
          </a:effectLst>
        </p:spPr>
        <p:txBody>
          <a:bodyPr anchor="ctr">
            <a:spAutoFit/>
          </a:bodyPr>
          <a:lstStyle/>
          <a:p>
            <a:pPr algn="l">
              <a:defRPr/>
            </a:pPr>
            <a:endParaRPr lang="nl-NL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2402" name="Text Box 4"/>
          <p:cNvSpPr txBox="1">
            <a:spLocks noChangeArrowheads="1"/>
          </p:cNvSpPr>
          <p:nvPr/>
        </p:nvSpPr>
        <p:spPr bwMode="auto">
          <a:xfrm>
            <a:off x="1030288" y="5114925"/>
            <a:ext cx="50990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>
                <a:solidFill>
                  <a:srgbClr val="000000"/>
                </a:solidFill>
                <a:latin typeface="Calibri" charset="0"/>
                <a:cs typeface="Calibri" charset="0"/>
              </a:rPr>
              <a:t>Open string partition function</a:t>
            </a:r>
          </a:p>
          <a:p>
            <a:pPr algn="l" eaLnBrk="1" hangingPunct="1"/>
            <a:endParaRPr lang="en-US">
              <a:solidFill>
                <a:srgbClr val="00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102403" name="Line 5"/>
          <p:cNvSpPr>
            <a:spLocks noChangeShapeType="1"/>
          </p:cNvSpPr>
          <p:nvPr/>
        </p:nvSpPr>
        <p:spPr bwMode="auto">
          <a:xfrm>
            <a:off x="2449513" y="4286250"/>
            <a:ext cx="3097212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404" name="Line 6"/>
          <p:cNvSpPr>
            <a:spLocks noChangeShapeType="1"/>
          </p:cNvSpPr>
          <p:nvPr/>
        </p:nvSpPr>
        <p:spPr bwMode="auto">
          <a:xfrm flipV="1">
            <a:off x="2449513" y="1622425"/>
            <a:ext cx="0" cy="266382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405" name="Freeform 7"/>
          <p:cNvSpPr>
            <a:spLocks/>
          </p:cNvSpPr>
          <p:nvPr/>
        </p:nvSpPr>
        <p:spPr bwMode="auto">
          <a:xfrm>
            <a:off x="2965450" y="1550988"/>
            <a:ext cx="2641600" cy="2603500"/>
          </a:xfrm>
          <a:custGeom>
            <a:avLst/>
            <a:gdLst>
              <a:gd name="T0" fmla="*/ 2147483647 w 1664"/>
              <a:gd name="T1" fmla="*/ 0 h 1640"/>
              <a:gd name="T2" fmla="*/ 2147483647 w 1664"/>
              <a:gd name="T3" fmla="*/ 2147483647 h 1640"/>
              <a:gd name="T4" fmla="*/ 2147483647 w 1664"/>
              <a:gd name="T5" fmla="*/ 2147483647 h 1640"/>
              <a:gd name="T6" fmla="*/ 2147483647 w 1664"/>
              <a:gd name="T7" fmla="*/ 2147483647 h 1640"/>
              <a:gd name="T8" fmla="*/ 2147483647 w 1664"/>
              <a:gd name="T9" fmla="*/ 2147483647 h 1640"/>
              <a:gd name="T10" fmla="*/ 2147483647 w 1664"/>
              <a:gd name="T11" fmla="*/ 2147483647 h 1640"/>
              <a:gd name="T12" fmla="*/ 2147483647 w 1664"/>
              <a:gd name="T13" fmla="*/ 2147483647 h 164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64"/>
              <a:gd name="T22" fmla="*/ 0 h 1640"/>
              <a:gd name="T23" fmla="*/ 1664 w 1664"/>
              <a:gd name="T24" fmla="*/ 1640 h 164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64" h="1640">
                <a:moveTo>
                  <a:pt x="31" y="0"/>
                </a:moveTo>
                <a:cubicBezTo>
                  <a:pt x="299" y="185"/>
                  <a:pt x="568" y="370"/>
                  <a:pt x="575" y="544"/>
                </a:cubicBezTo>
                <a:cubicBezTo>
                  <a:pt x="582" y="718"/>
                  <a:pt x="152" y="907"/>
                  <a:pt x="76" y="1043"/>
                </a:cubicBezTo>
                <a:cubicBezTo>
                  <a:pt x="0" y="1179"/>
                  <a:pt x="9" y="1277"/>
                  <a:pt x="122" y="1360"/>
                </a:cubicBezTo>
                <a:cubicBezTo>
                  <a:pt x="235" y="1443"/>
                  <a:pt x="568" y="1640"/>
                  <a:pt x="757" y="1542"/>
                </a:cubicBezTo>
                <a:cubicBezTo>
                  <a:pt x="946" y="1444"/>
                  <a:pt x="1105" y="831"/>
                  <a:pt x="1256" y="771"/>
                </a:cubicBezTo>
                <a:cubicBezTo>
                  <a:pt x="1407" y="711"/>
                  <a:pt x="1596" y="1111"/>
                  <a:pt x="1664" y="1179"/>
                </a:cubicBezTo>
              </a:path>
            </a:pathLst>
          </a:cu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406" name="Oval 76"/>
          <p:cNvSpPr>
            <a:spLocks noChangeArrowheads="1"/>
          </p:cNvSpPr>
          <p:nvPr/>
        </p:nvSpPr>
        <p:spPr bwMode="auto">
          <a:xfrm>
            <a:off x="3200400" y="3733800"/>
            <a:ext cx="142875" cy="1444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2407" name="Rectangle 111"/>
          <p:cNvSpPr>
            <a:spLocks noChangeArrowheads="1"/>
          </p:cNvSpPr>
          <p:nvPr/>
        </p:nvSpPr>
        <p:spPr bwMode="auto">
          <a:xfrm>
            <a:off x="468313" y="66675"/>
            <a:ext cx="82296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200" b="1" dirty="0">
                <a:solidFill>
                  <a:srgbClr val="0000FF"/>
                </a:solidFill>
                <a:latin typeface="Calibri" charset="0"/>
                <a:cs typeface="Calibri" charset="0"/>
              </a:rPr>
              <a:t>Topological D-Branes</a:t>
            </a:r>
          </a:p>
        </p:txBody>
      </p:sp>
      <p:graphicFrame>
        <p:nvGraphicFramePr>
          <p:cNvPr id="10240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5007717"/>
              </p:ext>
            </p:extLst>
          </p:nvPr>
        </p:nvGraphicFramePr>
        <p:xfrm>
          <a:off x="1012825" y="5613400"/>
          <a:ext cx="7035800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73" name="Equation" r:id="rId4" imgW="3098800" imgH="457200" progId="Equation.DSMT4">
                  <p:embed/>
                </p:oleObj>
              </mc:Choice>
              <mc:Fallback>
                <p:oleObj name="Equation" r:id="rId4" imgW="3098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825" y="5613400"/>
                        <a:ext cx="7035800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9" name="Object 3"/>
          <p:cNvGraphicFramePr>
            <a:graphicFrameLocks noChangeAspect="1"/>
          </p:cNvGraphicFramePr>
          <p:nvPr/>
        </p:nvGraphicFramePr>
        <p:xfrm>
          <a:off x="5029200" y="3581400"/>
          <a:ext cx="1649413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74" name="Vergelijking" r:id="rId6" imgW="698500" imgH="165100" progId="Equation.3">
                  <p:embed/>
                </p:oleObj>
              </mc:Choice>
              <mc:Fallback>
                <p:oleObj name="Vergelijking" r:id="rId6" imgW="6985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581400"/>
                        <a:ext cx="1649413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10" name="Object 4"/>
          <p:cNvGraphicFramePr>
            <a:graphicFrameLocks noChangeAspect="1"/>
          </p:cNvGraphicFramePr>
          <p:nvPr/>
        </p:nvGraphicFramePr>
        <p:xfrm>
          <a:off x="3094038" y="4330700"/>
          <a:ext cx="330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75" name="Vergelijking" r:id="rId8" imgW="139700" imgH="177800" progId="Equation.3">
                  <p:embed/>
                </p:oleObj>
              </mc:Choice>
              <mc:Fallback>
                <p:oleObj name="Vergelijking" r:id="rId8" imgW="1397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4038" y="4330700"/>
                        <a:ext cx="3302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11" name="Object 5"/>
          <p:cNvGraphicFramePr>
            <a:graphicFrameLocks noChangeAspect="1"/>
          </p:cNvGraphicFramePr>
          <p:nvPr/>
        </p:nvGraphicFramePr>
        <p:xfrm>
          <a:off x="2017713" y="2051050"/>
          <a:ext cx="269875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76" name="Vergelijking" r:id="rId10" imgW="114300" imgH="139700" progId="Equation.3">
                  <p:embed/>
                </p:oleObj>
              </mc:Choice>
              <mc:Fallback>
                <p:oleObj name="Vergelijking" r:id="rId10" imgW="114300" imgH="139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7713" y="2051050"/>
                        <a:ext cx="269875" cy="32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12" name="Oval 76"/>
          <p:cNvSpPr>
            <a:spLocks noChangeArrowheads="1"/>
          </p:cNvSpPr>
          <p:nvPr/>
        </p:nvSpPr>
        <p:spPr bwMode="auto">
          <a:xfrm>
            <a:off x="3962400" y="3970338"/>
            <a:ext cx="142875" cy="1444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102413" name="Rechte verbindingslijn 25"/>
          <p:cNvCxnSpPr>
            <a:cxnSpLocks noChangeShapeType="1"/>
            <a:stCxn id="102406" idx="7"/>
          </p:cNvCxnSpPr>
          <p:nvPr/>
        </p:nvCxnSpPr>
        <p:spPr bwMode="auto">
          <a:xfrm>
            <a:off x="3352800" y="3733800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102414" name="Rechte verbindingslijn 27"/>
          <p:cNvCxnSpPr>
            <a:cxnSpLocks noChangeShapeType="1"/>
          </p:cNvCxnSpPr>
          <p:nvPr/>
        </p:nvCxnSpPr>
        <p:spPr bwMode="auto">
          <a:xfrm rot="5400000" flipH="1" flipV="1">
            <a:off x="2828925" y="2039938"/>
            <a:ext cx="2209800" cy="1219200"/>
          </a:xfrm>
          <a:prstGeom prst="line">
            <a:avLst/>
          </a:prstGeom>
          <a:noFill/>
          <a:ln w="57150">
            <a:solidFill>
              <a:srgbClr val="0000FF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15" name="Rechte verbindingslijn 28"/>
          <p:cNvCxnSpPr>
            <a:cxnSpLocks noChangeShapeType="1"/>
          </p:cNvCxnSpPr>
          <p:nvPr/>
        </p:nvCxnSpPr>
        <p:spPr bwMode="auto">
          <a:xfrm rot="5400000" flipH="1" flipV="1">
            <a:off x="3467100" y="2171700"/>
            <a:ext cx="2362200" cy="1219200"/>
          </a:xfrm>
          <a:prstGeom prst="line">
            <a:avLst/>
          </a:prstGeom>
          <a:noFill/>
          <a:ln w="57150">
            <a:solidFill>
              <a:srgbClr val="0000FF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02416" name="Object 6"/>
          <p:cNvGraphicFramePr>
            <a:graphicFrameLocks noChangeAspect="1"/>
          </p:cNvGraphicFramePr>
          <p:nvPr/>
        </p:nvGraphicFramePr>
        <p:xfrm>
          <a:off x="3906838" y="4381500"/>
          <a:ext cx="3905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77" name="Vergelijking" r:id="rId12" imgW="165100" imgH="177800" progId="Equation.3">
                  <p:embed/>
                </p:oleObj>
              </mc:Choice>
              <mc:Fallback>
                <p:oleObj name="Vergelijking" r:id="rId12" imgW="1651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6838" y="4381500"/>
                        <a:ext cx="39052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17" name="Object 7"/>
          <p:cNvGraphicFramePr>
            <a:graphicFrameLocks noChangeAspect="1"/>
          </p:cNvGraphicFramePr>
          <p:nvPr/>
        </p:nvGraphicFramePr>
        <p:xfrm>
          <a:off x="2895600" y="1828800"/>
          <a:ext cx="300038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78" name="Vergelijking" r:id="rId14" imgW="127000" imgH="127000" progId="Equation.3">
                  <p:embed/>
                </p:oleObj>
              </mc:Choice>
              <mc:Fallback>
                <p:oleObj name="Vergelijking" r:id="rId14" imgW="1270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828800"/>
                        <a:ext cx="300038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18" name="Object 9"/>
          <p:cNvGraphicFramePr>
            <a:graphicFrameLocks noChangeAspect="1"/>
          </p:cNvGraphicFramePr>
          <p:nvPr/>
        </p:nvGraphicFramePr>
        <p:xfrm>
          <a:off x="4038600" y="2667000"/>
          <a:ext cx="390525" cy="9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79" name="Equation" r:id="rId16" imgW="165100" imgH="38100" progId="Equation.DSMT4">
                  <p:embed/>
                </p:oleObj>
              </mc:Choice>
              <mc:Fallback>
                <p:oleObj name="Equation" r:id="rId16" imgW="165100" imgH="38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667000"/>
                        <a:ext cx="390525" cy="90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19" name="Object 8"/>
          <p:cNvGraphicFramePr>
            <a:graphicFrameLocks noChangeAspect="1"/>
          </p:cNvGraphicFramePr>
          <p:nvPr/>
        </p:nvGraphicFramePr>
        <p:xfrm>
          <a:off x="6011863" y="4365625"/>
          <a:ext cx="930275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80" name="Equation" r:id="rId18" imgW="393700" imgH="165100" progId="Equation.DSMT4">
                  <p:embed/>
                </p:oleObj>
              </mc:Choice>
              <mc:Fallback>
                <p:oleObj name="Equation" r:id="rId18" imgW="3937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4365625"/>
                        <a:ext cx="930275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1683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174"/>
          <p:cNvSpPr>
            <a:spLocks noChangeArrowheads="1"/>
          </p:cNvSpPr>
          <p:nvPr/>
        </p:nvSpPr>
        <p:spPr bwMode="auto">
          <a:xfrm>
            <a:off x="2541588" y="4600575"/>
            <a:ext cx="4038600" cy="8382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noFill/>
            <a:round/>
            <a:headEnd/>
            <a:tailEnd/>
          </a:ln>
          <a:effectLst>
            <a:outerShdw blurRad="584200" dist="38100" dir="2700000">
              <a:srgbClr val="000000"/>
            </a:outerShdw>
          </a:effectLst>
        </p:spPr>
        <p:txBody>
          <a:bodyPr anchor="ctr">
            <a:spAutoFit/>
          </a:bodyPr>
          <a:lstStyle/>
          <a:p>
            <a:pPr algn="l">
              <a:defRPr/>
            </a:pPr>
            <a:endParaRPr lang="nl-NL">
              <a:solidFill>
                <a:srgbClr val="000000"/>
              </a:solidFill>
              <a:latin typeface="Calibri"/>
              <a:ea typeface="Arial" pitchFamily="-112" charset="0"/>
              <a:cs typeface="Calibri"/>
            </a:endParaRPr>
          </a:p>
        </p:txBody>
      </p:sp>
      <p:sp>
        <p:nvSpPr>
          <p:cNvPr id="713831" name="AutoShape 103"/>
          <p:cNvSpPr>
            <a:spLocks noChangeArrowheads="1"/>
          </p:cNvSpPr>
          <p:nvPr/>
        </p:nvSpPr>
        <p:spPr bwMode="auto">
          <a:xfrm>
            <a:off x="2101850" y="1127125"/>
            <a:ext cx="4572000" cy="2438400"/>
          </a:xfrm>
          <a:prstGeom prst="roundRect">
            <a:avLst>
              <a:gd name="adj" fmla="val 9856"/>
            </a:avLst>
          </a:prstGeom>
          <a:solidFill>
            <a:srgbClr val="CCCCFF"/>
          </a:solidFill>
          <a:ln w="9525">
            <a:noFill/>
            <a:round/>
            <a:headEnd/>
            <a:tailEnd/>
          </a:ln>
          <a:effectLst>
            <a:outerShdw blurRad="342900" dist="38100" dir="3900000">
              <a:srgbClr val="000000">
                <a:alpha val="90000"/>
              </a:srgbClr>
            </a:outerShdw>
          </a:effectLst>
        </p:spPr>
        <p:txBody>
          <a:bodyPr anchor="ctr">
            <a:spAutoFit/>
          </a:bodyPr>
          <a:lstStyle/>
          <a:p>
            <a:pPr algn="l">
              <a:defRPr/>
            </a:pPr>
            <a:endParaRPr lang="nl-NL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4451" name="Text Box 4"/>
          <p:cNvSpPr txBox="1">
            <a:spLocks noChangeArrowheads="1"/>
          </p:cNvSpPr>
          <p:nvPr/>
        </p:nvSpPr>
        <p:spPr bwMode="auto">
          <a:xfrm>
            <a:off x="660400" y="3895725"/>
            <a:ext cx="5099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dirty="0">
                <a:solidFill>
                  <a:srgbClr val="000000"/>
                </a:solidFill>
                <a:latin typeface="Calibri" charset="0"/>
                <a:cs typeface="Calibri" charset="0"/>
              </a:rPr>
              <a:t>Single </a:t>
            </a:r>
            <a:r>
              <a:rPr lang="en-US" dirty="0" err="1">
                <a:solidFill>
                  <a:srgbClr val="000000"/>
                </a:solidFill>
                <a:latin typeface="Calibri" charset="0"/>
                <a:cs typeface="Calibri" charset="0"/>
              </a:rPr>
              <a:t>brane</a:t>
            </a:r>
            <a:r>
              <a:rPr lang="en-US" dirty="0">
                <a:solidFill>
                  <a:srgbClr val="000000"/>
                </a:solidFill>
                <a:latin typeface="Calibri" charset="0"/>
                <a:cs typeface="Calibri" charset="0"/>
              </a:rPr>
              <a:t> wave function</a:t>
            </a:r>
          </a:p>
        </p:txBody>
      </p:sp>
      <p:sp>
        <p:nvSpPr>
          <p:cNvPr id="104452" name="Freeform 7"/>
          <p:cNvSpPr>
            <a:spLocks/>
          </p:cNvSpPr>
          <p:nvPr/>
        </p:nvSpPr>
        <p:spPr bwMode="auto">
          <a:xfrm>
            <a:off x="2787650" y="1392238"/>
            <a:ext cx="3397250" cy="1716087"/>
          </a:xfrm>
          <a:custGeom>
            <a:avLst/>
            <a:gdLst>
              <a:gd name="T0" fmla="*/ 2147483647 w 1664"/>
              <a:gd name="T1" fmla="*/ 0 h 1640"/>
              <a:gd name="T2" fmla="*/ 2147483647 w 1664"/>
              <a:gd name="T3" fmla="*/ 2147483647 h 1640"/>
              <a:gd name="T4" fmla="*/ 2147483647 w 1664"/>
              <a:gd name="T5" fmla="*/ 2147483647 h 1640"/>
              <a:gd name="T6" fmla="*/ 2147483647 w 1664"/>
              <a:gd name="T7" fmla="*/ 2147483647 h 1640"/>
              <a:gd name="T8" fmla="*/ 2147483647 w 1664"/>
              <a:gd name="T9" fmla="*/ 2147483647 h 1640"/>
              <a:gd name="T10" fmla="*/ 2147483647 w 1664"/>
              <a:gd name="T11" fmla="*/ 2147483647 h 1640"/>
              <a:gd name="T12" fmla="*/ 2147483647 w 1664"/>
              <a:gd name="T13" fmla="*/ 2147483647 h 164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64"/>
              <a:gd name="T22" fmla="*/ 0 h 1640"/>
              <a:gd name="T23" fmla="*/ 1664 w 1664"/>
              <a:gd name="T24" fmla="*/ 1640 h 164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64" h="1640">
                <a:moveTo>
                  <a:pt x="31" y="0"/>
                </a:moveTo>
                <a:cubicBezTo>
                  <a:pt x="299" y="185"/>
                  <a:pt x="568" y="370"/>
                  <a:pt x="575" y="544"/>
                </a:cubicBezTo>
                <a:cubicBezTo>
                  <a:pt x="582" y="718"/>
                  <a:pt x="152" y="907"/>
                  <a:pt x="76" y="1043"/>
                </a:cubicBezTo>
                <a:cubicBezTo>
                  <a:pt x="0" y="1179"/>
                  <a:pt x="9" y="1277"/>
                  <a:pt x="122" y="1360"/>
                </a:cubicBezTo>
                <a:cubicBezTo>
                  <a:pt x="235" y="1443"/>
                  <a:pt x="568" y="1640"/>
                  <a:pt x="757" y="1542"/>
                </a:cubicBezTo>
                <a:cubicBezTo>
                  <a:pt x="946" y="1444"/>
                  <a:pt x="1105" y="831"/>
                  <a:pt x="1256" y="771"/>
                </a:cubicBezTo>
                <a:cubicBezTo>
                  <a:pt x="1407" y="711"/>
                  <a:pt x="1596" y="1111"/>
                  <a:pt x="1664" y="1179"/>
                </a:cubicBezTo>
              </a:path>
            </a:pathLst>
          </a:cu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4453" name="Oval 76"/>
          <p:cNvSpPr>
            <a:spLocks noChangeArrowheads="1"/>
          </p:cNvSpPr>
          <p:nvPr/>
        </p:nvSpPr>
        <p:spPr bwMode="auto">
          <a:xfrm>
            <a:off x="3482975" y="2879725"/>
            <a:ext cx="142875" cy="1444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4454" name="Rectangle 111"/>
          <p:cNvSpPr>
            <a:spLocks noChangeArrowheads="1"/>
          </p:cNvSpPr>
          <p:nvPr/>
        </p:nvSpPr>
        <p:spPr bwMode="auto">
          <a:xfrm>
            <a:off x="468313" y="1158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200" b="1" dirty="0">
                <a:solidFill>
                  <a:srgbClr val="0000FF"/>
                </a:solidFill>
                <a:latin typeface="Calibri" charset="0"/>
                <a:cs typeface="Calibri" charset="0"/>
              </a:rPr>
              <a:t>Quantum Wave Function</a:t>
            </a:r>
          </a:p>
        </p:txBody>
      </p:sp>
      <p:graphicFrame>
        <p:nvGraphicFramePr>
          <p:cNvPr id="104455" name="Object 2"/>
          <p:cNvGraphicFramePr>
            <a:graphicFrameLocks noChangeAspect="1"/>
          </p:cNvGraphicFramePr>
          <p:nvPr/>
        </p:nvGraphicFramePr>
        <p:xfrm>
          <a:off x="4203700" y="3959225"/>
          <a:ext cx="80962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857" name="Vergelijking" r:id="rId4" imgW="342900" imgH="152400" progId="Equation.3">
                  <p:embed/>
                </p:oleObj>
              </mc:Choice>
              <mc:Fallback>
                <p:oleObj name="Vergelijking" r:id="rId4" imgW="342900" imgH="15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3700" y="3959225"/>
                        <a:ext cx="80962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6" name="Object 3"/>
          <p:cNvGraphicFramePr>
            <a:graphicFrameLocks noChangeAspect="1"/>
          </p:cNvGraphicFramePr>
          <p:nvPr/>
        </p:nvGraphicFramePr>
        <p:xfrm>
          <a:off x="3321050" y="3108325"/>
          <a:ext cx="269875" cy="23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858" name="Vergelijking" r:id="rId6" imgW="114300" imgH="101600" progId="Equation.3">
                  <p:embed/>
                </p:oleObj>
              </mc:Choice>
              <mc:Fallback>
                <p:oleObj name="Vergelijking" r:id="rId6" imgW="114300" imgH="101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1050" y="3108325"/>
                        <a:ext cx="269875" cy="23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4457" name="Rechte verbindingslijn 25"/>
          <p:cNvCxnSpPr>
            <a:cxnSpLocks noChangeShapeType="1"/>
            <a:stCxn id="104453" idx="7"/>
          </p:cNvCxnSpPr>
          <p:nvPr/>
        </p:nvCxnSpPr>
        <p:spPr bwMode="auto">
          <a:xfrm>
            <a:off x="3635375" y="2879725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104458" name="Rechte verbindingslijn 27"/>
          <p:cNvCxnSpPr>
            <a:cxnSpLocks noChangeShapeType="1"/>
          </p:cNvCxnSpPr>
          <p:nvPr/>
        </p:nvCxnSpPr>
        <p:spPr bwMode="auto">
          <a:xfrm rot="5400000" flipH="1" flipV="1">
            <a:off x="3355182" y="1494631"/>
            <a:ext cx="1655762" cy="1114425"/>
          </a:xfrm>
          <a:prstGeom prst="line">
            <a:avLst/>
          </a:prstGeom>
          <a:noFill/>
          <a:ln w="57150">
            <a:solidFill>
              <a:srgbClr val="0000FF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04459" name="Object 4"/>
          <p:cNvGraphicFramePr>
            <a:graphicFrameLocks noChangeAspect="1"/>
          </p:cNvGraphicFramePr>
          <p:nvPr/>
        </p:nvGraphicFramePr>
        <p:xfrm>
          <a:off x="2711450" y="1508125"/>
          <a:ext cx="300038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859" name="Vergelijking" r:id="rId8" imgW="127000" imgH="127000" progId="Equation.3">
                  <p:embed/>
                </p:oleObj>
              </mc:Choice>
              <mc:Fallback>
                <p:oleObj name="Vergelijking" r:id="rId8" imgW="1270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0" y="1508125"/>
                        <a:ext cx="300038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60" name="Text Box 4"/>
          <p:cNvSpPr txBox="1">
            <a:spLocks noChangeArrowheads="1"/>
          </p:cNvSpPr>
          <p:nvPr/>
        </p:nvSpPr>
        <p:spPr bwMode="auto">
          <a:xfrm>
            <a:off x="755650" y="5580063"/>
            <a:ext cx="4870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>
                <a:solidFill>
                  <a:srgbClr val="000000"/>
                </a:solidFill>
                <a:latin typeface="Calibri" charset="0"/>
                <a:cs typeface="Calibri" charset="0"/>
              </a:rPr>
              <a:t>Quantization of phase space</a:t>
            </a:r>
          </a:p>
        </p:txBody>
      </p:sp>
      <p:graphicFrame>
        <p:nvGraphicFramePr>
          <p:cNvPr id="1044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292892"/>
              </p:ext>
            </p:extLst>
          </p:nvPr>
        </p:nvGraphicFramePr>
        <p:xfrm>
          <a:off x="2765425" y="5895362"/>
          <a:ext cx="3279775" cy="89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860" name="Equation" r:id="rId10" imgW="1536700" imgH="419100" progId="Equation.DSMT4">
                  <p:embed/>
                </p:oleObj>
              </mc:Choice>
              <mc:Fallback>
                <p:oleObj name="Equation" r:id="rId10" imgW="1536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5425" y="5895362"/>
                        <a:ext cx="3279775" cy="89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62" name="Object 7"/>
          <p:cNvGraphicFramePr>
            <a:graphicFrameLocks noChangeAspect="1"/>
          </p:cNvGraphicFramePr>
          <p:nvPr/>
        </p:nvGraphicFramePr>
        <p:xfrm>
          <a:off x="2922588" y="4752975"/>
          <a:ext cx="3298825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861" name="Vergelijking" r:id="rId12" imgW="1397000" imgH="292100" progId="Equation.3">
                  <p:embed/>
                </p:oleObj>
              </mc:Choice>
              <mc:Fallback>
                <p:oleObj name="Vergelijking" r:id="rId12" imgW="13970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2588" y="4752975"/>
                        <a:ext cx="3298825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63" name="Object 8"/>
          <p:cNvGraphicFramePr>
            <a:graphicFrameLocks noChangeAspect="1"/>
          </p:cNvGraphicFramePr>
          <p:nvPr/>
        </p:nvGraphicFramePr>
        <p:xfrm>
          <a:off x="4464050" y="1584325"/>
          <a:ext cx="80962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862" name="Equation" r:id="rId14" imgW="342900" imgH="152400" progId="Equation.DSMT4">
                  <p:embed/>
                </p:oleObj>
              </mc:Choice>
              <mc:Fallback>
                <p:oleObj name="Equation" r:id="rId14" imgW="3429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4050" y="1584325"/>
                        <a:ext cx="80962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9449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04451" grpId="0"/>
      <p:bldP spid="1044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287" y="14681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FF"/>
                </a:solidFill>
                <a:latin typeface="Calibri" charset="0"/>
                <a:cs typeface="Calibri" charset="0"/>
              </a:rPr>
              <a:t>Why consider </a:t>
            </a:r>
            <a:r>
              <a:rPr lang="en-US" sz="3200" b="1" dirty="0" err="1" smtClean="0">
                <a:solidFill>
                  <a:srgbClr val="0000FF"/>
                </a:solidFill>
                <a:latin typeface="Calibri" charset="0"/>
                <a:cs typeface="Calibri" charset="0"/>
              </a:rPr>
              <a:t>supergroups</a:t>
            </a:r>
            <a:r>
              <a:rPr lang="en-US" sz="3200" b="1" dirty="0" smtClean="0">
                <a:solidFill>
                  <a:srgbClr val="0000FF"/>
                </a:solidFill>
                <a:latin typeface="Calibri" charset="0"/>
                <a:cs typeface="Calibri" charset="0"/>
              </a:rPr>
              <a:t>?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7681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latin typeface="Calibri"/>
                <a:cs typeface="Calibri"/>
              </a:rPr>
              <a:t>Determination of signature of space-time in string </a:t>
            </a:r>
            <a:r>
              <a:rPr lang="en-US" sz="2400" dirty="0" smtClean="0">
                <a:latin typeface="Calibri"/>
                <a:cs typeface="Calibri"/>
              </a:rPr>
              <a:t>theory.</a:t>
            </a:r>
            <a:endParaRPr lang="en-US" sz="2400" dirty="0">
              <a:latin typeface="Calibri"/>
              <a:cs typeface="Calibri"/>
            </a:endParaRP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latin typeface="Calibri"/>
                <a:cs typeface="Calibri"/>
              </a:rPr>
              <a:t>Emergence of time, </a:t>
            </a:r>
            <a:r>
              <a:rPr lang="en-US" sz="2400" dirty="0" err="1">
                <a:latin typeface="Calibri"/>
                <a:cs typeface="Calibri"/>
              </a:rPr>
              <a:t>dS</a:t>
            </a:r>
            <a:r>
              <a:rPr lang="en-US" sz="2400" dirty="0">
                <a:latin typeface="Calibri"/>
                <a:cs typeface="Calibri"/>
              </a:rPr>
              <a:t>/CFT </a:t>
            </a:r>
            <a:r>
              <a:rPr lang="en-US" sz="2400" dirty="0" smtClean="0">
                <a:latin typeface="Calibri"/>
                <a:cs typeface="Calibri"/>
              </a:rPr>
              <a:t>duality.</a:t>
            </a:r>
            <a:endParaRPr lang="en-US" sz="2400" dirty="0">
              <a:latin typeface="Calibri"/>
              <a:cs typeface="Calibri"/>
            </a:endParaRP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latin typeface="Calibri"/>
                <a:cs typeface="Calibri"/>
              </a:rPr>
              <a:t>Cosmological </a:t>
            </a:r>
            <a:r>
              <a:rPr lang="en-US" sz="2400" dirty="0" smtClean="0">
                <a:latin typeface="Calibri"/>
                <a:cs typeface="Calibri"/>
              </a:rPr>
              <a:t>holography, away from S-matrix.</a:t>
            </a:r>
            <a:endParaRPr lang="en-US" sz="2400" dirty="0">
              <a:latin typeface="Calibri"/>
              <a:cs typeface="Calibri"/>
            </a:endParaRP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latin typeface="Calibri"/>
                <a:cs typeface="Calibri"/>
              </a:rPr>
              <a:t>Second-quantization of </a:t>
            </a:r>
            <a:r>
              <a:rPr lang="en-US" sz="2400" dirty="0" smtClean="0">
                <a:latin typeface="Calibri"/>
                <a:cs typeface="Calibri"/>
              </a:rPr>
              <a:t>branes.</a:t>
            </a:r>
            <a:endParaRPr lang="en-US" sz="2400" dirty="0">
              <a:latin typeface="Calibri"/>
              <a:cs typeface="Calibri"/>
            </a:endParaRP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latin typeface="Calibri"/>
                <a:cs typeface="Calibri"/>
              </a:rPr>
              <a:t>Full spectrum of </a:t>
            </a:r>
            <a:r>
              <a:rPr lang="en-US" sz="2400" dirty="0" smtClean="0">
                <a:latin typeface="Calibri"/>
                <a:cs typeface="Calibri"/>
              </a:rPr>
              <a:t>extensive objects </a:t>
            </a:r>
            <a:r>
              <a:rPr lang="en-US" sz="2400" dirty="0">
                <a:latin typeface="Calibri"/>
                <a:cs typeface="Calibri"/>
              </a:rPr>
              <a:t>in M/string </a:t>
            </a:r>
            <a:r>
              <a:rPr lang="en-US" sz="2400" dirty="0" smtClean="0">
                <a:latin typeface="Calibri"/>
                <a:cs typeface="Calibri"/>
              </a:rPr>
              <a:t>theory.</a:t>
            </a:r>
            <a:endParaRPr lang="en-US" sz="2400" dirty="0">
              <a:latin typeface="Calibri"/>
              <a:cs typeface="Calibri"/>
            </a:endParaRP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latin typeface="Calibri"/>
                <a:cs typeface="Calibri"/>
              </a:rPr>
              <a:t>Different non-perturbative </a:t>
            </a:r>
            <a:r>
              <a:rPr lang="en-US" sz="2400" dirty="0" smtClean="0">
                <a:latin typeface="Calibri"/>
                <a:cs typeface="Calibri"/>
              </a:rPr>
              <a:t>completions.</a:t>
            </a:r>
            <a:endParaRPr lang="en-US" sz="2400" dirty="0">
              <a:latin typeface="Calibri"/>
              <a:cs typeface="Calibri"/>
            </a:endParaRP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latin typeface="Calibri"/>
                <a:cs typeface="Calibri"/>
              </a:rPr>
              <a:t>Looking behind the </a:t>
            </a:r>
            <a:r>
              <a:rPr lang="en-US" sz="2400" dirty="0" smtClean="0">
                <a:latin typeface="Calibri"/>
                <a:cs typeface="Calibri"/>
              </a:rPr>
              <a:t>horizon of black holes.</a:t>
            </a:r>
            <a:endParaRPr lang="en-US" sz="2400" dirty="0"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34483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ext Box 4"/>
          <p:cNvSpPr txBox="1">
            <a:spLocks noChangeArrowheads="1"/>
          </p:cNvSpPr>
          <p:nvPr/>
        </p:nvSpPr>
        <p:spPr bwMode="auto">
          <a:xfrm>
            <a:off x="660400" y="2587625"/>
            <a:ext cx="5099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>
                <a:solidFill>
                  <a:srgbClr val="000000"/>
                </a:solidFill>
                <a:latin typeface="Calibri" charset="0"/>
                <a:cs typeface="Calibri" charset="0"/>
              </a:rPr>
              <a:t>Eigenfunctions of harmonic oscillator</a:t>
            </a:r>
          </a:p>
        </p:txBody>
      </p:sp>
      <p:sp>
        <p:nvSpPr>
          <p:cNvPr id="106498" name="Rectangle 111"/>
          <p:cNvSpPr>
            <a:spLocks noChangeArrowheads="1"/>
          </p:cNvSpPr>
          <p:nvPr/>
        </p:nvSpPr>
        <p:spPr bwMode="auto">
          <a:xfrm>
            <a:off x="468313" y="1158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200" b="1" dirty="0">
                <a:solidFill>
                  <a:srgbClr val="0000FF"/>
                </a:solidFill>
                <a:latin typeface="Calibri" charset="0"/>
                <a:cs typeface="Calibri" charset="0"/>
              </a:rPr>
              <a:t>Gaussian Matrix Model</a:t>
            </a:r>
          </a:p>
        </p:txBody>
      </p:sp>
      <p:graphicFrame>
        <p:nvGraphicFramePr>
          <p:cNvPr id="106499" name="Object 2"/>
          <p:cNvGraphicFramePr>
            <a:graphicFrameLocks noChangeAspect="1"/>
          </p:cNvGraphicFramePr>
          <p:nvPr/>
        </p:nvGraphicFramePr>
        <p:xfrm>
          <a:off x="1770063" y="3136900"/>
          <a:ext cx="5578475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61" name="Equation" r:id="rId4" imgW="2362200" imgH="508000" progId="Equation.DSMT4">
                  <p:embed/>
                </p:oleObj>
              </mc:Choice>
              <mc:Fallback>
                <p:oleObj name="Equation" r:id="rId4" imgW="23622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0063" y="3136900"/>
                        <a:ext cx="5578475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6500" name="Rechte verbindingslijn 25"/>
          <p:cNvCxnSpPr>
            <a:cxnSpLocks noChangeShapeType="1"/>
          </p:cNvCxnSpPr>
          <p:nvPr/>
        </p:nvCxnSpPr>
        <p:spPr bwMode="auto">
          <a:xfrm>
            <a:off x="3635375" y="2879725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graphicFrame>
        <p:nvGraphicFramePr>
          <p:cNvPr id="106503" name="Object 3"/>
          <p:cNvGraphicFramePr>
            <a:graphicFrameLocks noChangeAspect="1"/>
          </p:cNvGraphicFramePr>
          <p:nvPr/>
        </p:nvGraphicFramePr>
        <p:xfrm>
          <a:off x="1570038" y="1568450"/>
          <a:ext cx="576262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62" name="Equation" r:id="rId6" imgW="2438400" imgH="330200" progId="Equation.DSMT4">
                  <p:embed/>
                </p:oleObj>
              </mc:Choice>
              <mc:Fallback>
                <p:oleObj name="Equation" r:id="rId6" imgW="24384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0038" y="1568450"/>
                        <a:ext cx="5762625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AutoShape 103"/>
          <p:cNvSpPr>
            <a:spLocks noChangeArrowheads="1"/>
          </p:cNvSpPr>
          <p:nvPr/>
        </p:nvSpPr>
        <p:spPr bwMode="auto">
          <a:xfrm>
            <a:off x="1854201" y="4330700"/>
            <a:ext cx="5384800" cy="2133600"/>
          </a:xfrm>
          <a:prstGeom prst="roundRect">
            <a:avLst>
              <a:gd name="adj" fmla="val 9856"/>
            </a:avLst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l"/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Oval 1"/>
          <p:cNvSpPr>
            <a:spLocks noChangeArrowheads="1"/>
          </p:cNvSpPr>
          <p:nvPr/>
        </p:nvSpPr>
        <p:spPr bwMode="auto">
          <a:xfrm>
            <a:off x="3522663" y="4534242"/>
            <a:ext cx="1912937" cy="1726858"/>
          </a:xfrm>
          <a:prstGeom prst="ellips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l"/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2715259"/>
              </p:ext>
            </p:extLst>
          </p:nvPr>
        </p:nvGraphicFramePr>
        <p:xfrm>
          <a:off x="5165725" y="5918200"/>
          <a:ext cx="168592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63" name="Equation" r:id="rId8" imgW="787400" imgH="266700" progId="Equation.DSMT4">
                  <p:embed/>
                </p:oleObj>
              </mc:Choice>
              <mc:Fallback>
                <p:oleObj name="Equation" r:id="rId8" imgW="7874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5725" y="5918200"/>
                        <a:ext cx="1685925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9321726"/>
              </p:ext>
            </p:extLst>
          </p:nvPr>
        </p:nvGraphicFramePr>
        <p:xfrm>
          <a:off x="6240464" y="4444924"/>
          <a:ext cx="843126" cy="352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64" name="Equation" r:id="rId10" imgW="393700" imgH="165100" progId="Equation.DSMT4">
                  <p:embed/>
                </p:oleObj>
              </mc:Choice>
              <mc:Fallback>
                <p:oleObj name="Equation" r:id="rId10" imgW="3937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0464" y="4444924"/>
                        <a:ext cx="843126" cy="3525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5532777"/>
              </p:ext>
            </p:extLst>
          </p:nvPr>
        </p:nvGraphicFramePr>
        <p:xfrm>
          <a:off x="5473700" y="4626249"/>
          <a:ext cx="299266" cy="325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65" name="Equation" r:id="rId12" imgW="139700" imgH="152400" progId="Equation.DSMT4">
                  <p:embed/>
                </p:oleObj>
              </mc:Choice>
              <mc:Fallback>
                <p:oleObj name="Equation" r:id="rId12" imgW="1397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3700" y="4626249"/>
                        <a:ext cx="299266" cy="3251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Oval 1"/>
          <p:cNvSpPr>
            <a:spLocks noChangeArrowheads="1"/>
          </p:cNvSpPr>
          <p:nvPr/>
        </p:nvSpPr>
        <p:spPr bwMode="auto">
          <a:xfrm>
            <a:off x="3738563" y="4712042"/>
            <a:ext cx="1468437" cy="1333158"/>
          </a:xfrm>
          <a:prstGeom prst="ellips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l"/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" name="Oval 1"/>
          <p:cNvSpPr>
            <a:spLocks noChangeArrowheads="1"/>
          </p:cNvSpPr>
          <p:nvPr/>
        </p:nvSpPr>
        <p:spPr bwMode="auto">
          <a:xfrm>
            <a:off x="3954463" y="4889842"/>
            <a:ext cx="1049337" cy="964858"/>
          </a:xfrm>
          <a:prstGeom prst="ellips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l"/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349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7" grpId="0"/>
      <p:bldP spid="11" grpId="0" animBg="1"/>
      <p:bldP spid="16" grpId="0" animBg="1"/>
      <p:bldP spid="27" grpId="0" animBg="1"/>
      <p:bldP spid="2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ext Box 4"/>
          <p:cNvSpPr txBox="1">
            <a:spLocks noChangeArrowheads="1"/>
          </p:cNvSpPr>
          <p:nvPr/>
        </p:nvSpPr>
        <p:spPr bwMode="auto">
          <a:xfrm>
            <a:off x="660400" y="2649538"/>
            <a:ext cx="7896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b="1">
                <a:solidFill>
                  <a:srgbClr val="000000"/>
                </a:solidFill>
                <a:latin typeface="Calibri" charset="0"/>
                <a:cs typeface="Calibri" charset="0"/>
              </a:rPr>
              <a:t>Non-normalizable </a:t>
            </a:r>
            <a:r>
              <a:rPr lang="en-US">
                <a:solidFill>
                  <a:srgbClr val="000000"/>
                </a:solidFill>
                <a:latin typeface="Calibri" charset="0"/>
                <a:cs typeface="Calibri" charset="0"/>
              </a:rPr>
              <a:t>eigenfunctions of harmonic oscillator</a:t>
            </a:r>
          </a:p>
        </p:txBody>
      </p:sp>
      <p:sp>
        <p:nvSpPr>
          <p:cNvPr id="108546" name="Rectangle 111"/>
          <p:cNvSpPr>
            <a:spLocks noChangeArrowheads="1"/>
          </p:cNvSpPr>
          <p:nvPr/>
        </p:nvSpPr>
        <p:spPr bwMode="auto">
          <a:xfrm>
            <a:off x="468313" y="1158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200" b="1" dirty="0" smtClean="0">
                <a:solidFill>
                  <a:srgbClr val="0000FF"/>
                </a:solidFill>
                <a:latin typeface="Calibri" charset="0"/>
                <a:cs typeface="Calibri" charset="0"/>
              </a:rPr>
              <a:t>Negative Branes</a:t>
            </a:r>
            <a:endParaRPr lang="en-US" sz="3200" b="1" dirty="0">
              <a:solidFill>
                <a:srgbClr val="0000FF"/>
              </a:solidFill>
              <a:latin typeface="Calibri" charset="0"/>
              <a:cs typeface="Calibri" charset="0"/>
            </a:endParaRPr>
          </a:p>
        </p:txBody>
      </p:sp>
      <p:graphicFrame>
        <p:nvGraphicFramePr>
          <p:cNvPr id="10854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5586014"/>
              </p:ext>
            </p:extLst>
          </p:nvPr>
        </p:nvGraphicFramePr>
        <p:xfrm>
          <a:off x="3359150" y="3443288"/>
          <a:ext cx="1979613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48" name="Equation" r:id="rId4" imgW="838200" imgH="266700" progId="Equation.DSMT4">
                  <p:embed/>
                </p:oleObj>
              </mc:Choice>
              <mc:Fallback>
                <p:oleObj name="Equation" r:id="rId4" imgW="8382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9150" y="3443288"/>
                        <a:ext cx="1979613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8548" name="Rechte verbindingslijn 25"/>
          <p:cNvCxnSpPr>
            <a:cxnSpLocks noChangeShapeType="1"/>
          </p:cNvCxnSpPr>
          <p:nvPr/>
        </p:nvCxnSpPr>
        <p:spPr bwMode="auto">
          <a:xfrm>
            <a:off x="3635375" y="2879725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graphicFrame>
        <p:nvGraphicFramePr>
          <p:cNvPr id="108551" name="Object 3"/>
          <p:cNvGraphicFramePr>
            <a:graphicFrameLocks noChangeAspect="1"/>
          </p:cNvGraphicFramePr>
          <p:nvPr/>
        </p:nvGraphicFramePr>
        <p:xfrm>
          <a:off x="1644650" y="1270000"/>
          <a:ext cx="5613400" cy="137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49" name="Equation" r:id="rId6" imgW="2374900" imgH="584200" progId="Equation.DSMT4">
                  <p:embed/>
                </p:oleObj>
              </mc:Choice>
              <mc:Fallback>
                <p:oleObj name="Equation" r:id="rId6" imgW="2374900" imgH="584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4650" y="1270000"/>
                        <a:ext cx="5613400" cy="1376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731838" y="4446588"/>
            <a:ext cx="8170862" cy="2203450"/>
            <a:chOff x="731838" y="4446588"/>
            <a:chExt cx="8170862" cy="2203450"/>
          </a:xfrm>
        </p:grpSpPr>
        <p:sp>
          <p:nvSpPr>
            <p:cNvPr id="108549" name="Text Box 4"/>
            <p:cNvSpPr txBox="1">
              <a:spLocks noChangeArrowheads="1"/>
            </p:cNvSpPr>
            <p:nvPr/>
          </p:nvSpPr>
          <p:spPr bwMode="auto">
            <a:xfrm>
              <a:off x="731838" y="4446588"/>
              <a:ext cx="487045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>
                  <a:solidFill>
                    <a:srgbClr val="000000"/>
                  </a:solidFill>
                  <a:latin typeface="Calibri" charset="0"/>
                  <a:cs typeface="Calibri" charset="0"/>
                </a:rPr>
                <a:t>WKB behavior</a:t>
              </a:r>
            </a:p>
          </p:txBody>
        </p:sp>
        <p:graphicFrame>
          <p:nvGraphicFramePr>
            <p:cNvPr id="108550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57568521"/>
                </p:ext>
              </p:extLst>
            </p:nvPr>
          </p:nvGraphicFramePr>
          <p:xfrm>
            <a:off x="3209925" y="4843463"/>
            <a:ext cx="2459038" cy="757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850" name="Equation" r:id="rId8" imgW="863600" imgH="266700" progId="Equation.DSMT4">
                    <p:embed/>
                  </p:oleObj>
                </mc:Choice>
                <mc:Fallback>
                  <p:oleObj name="Equation" r:id="rId8" imgW="863600" imgH="266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9925" y="4843463"/>
                          <a:ext cx="2459038" cy="7572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8552" name="Text Box 4"/>
            <p:cNvSpPr txBox="1">
              <a:spLocks noChangeArrowheads="1"/>
            </p:cNvSpPr>
            <p:nvPr/>
          </p:nvSpPr>
          <p:spPr bwMode="auto">
            <a:xfrm>
              <a:off x="773113" y="5559425"/>
              <a:ext cx="487045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>
                  <a:solidFill>
                    <a:srgbClr val="000000"/>
                  </a:solidFill>
                  <a:latin typeface="Calibri" charset="0"/>
                  <a:cs typeface="Calibri" charset="0"/>
                </a:rPr>
                <a:t>Probe other sheet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280025" y="5092700"/>
              <a:ext cx="3622675" cy="1557338"/>
              <a:chOff x="428625" y="1308100"/>
              <a:chExt cx="8177213" cy="4148138"/>
            </a:xfrm>
          </p:grpSpPr>
          <p:sp>
            <p:nvSpPr>
              <p:cNvPr id="12" name="AutoShape 41"/>
              <p:cNvSpPr>
                <a:spLocks noChangeArrowheads="1"/>
              </p:cNvSpPr>
              <p:nvPr/>
            </p:nvSpPr>
            <p:spPr bwMode="auto">
              <a:xfrm>
                <a:off x="520700" y="3224213"/>
                <a:ext cx="8085138" cy="2232025"/>
              </a:xfrm>
              <a:prstGeom prst="parallelogram">
                <a:avLst>
                  <a:gd name="adj" fmla="val 76471"/>
                </a:avLst>
              </a:prstGeom>
              <a:gradFill rotWithShape="1">
                <a:gsLst>
                  <a:gs pos="0">
                    <a:srgbClr val="F2F2C0"/>
                  </a:gs>
                  <a:gs pos="100000">
                    <a:srgbClr val="C59D74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2421069" y="2120901"/>
                <a:ext cx="949385" cy="2519252"/>
                <a:chOff x="3255036" y="1861677"/>
                <a:chExt cx="1220638" cy="1824691"/>
              </a:xfrm>
              <a:gradFill flip="none" rotWithShape="1">
                <a:gsLst>
                  <a:gs pos="28000">
                    <a:srgbClr val="C5A673"/>
                  </a:gs>
                  <a:gs pos="100000">
                    <a:srgbClr val="FFF0AD"/>
                  </a:gs>
                </a:gsLst>
                <a:lin ang="10620000" scaled="0"/>
                <a:tileRect/>
              </a:gradFill>
            </p:grpSpPr>
            <p:sp>
              <p:nvSpPr>
                <p:cNvPr id="30" name="Oval 29"/>
                <p:cNvSpPr/>
                <p:nvPr/>
              </p:nvSpPr>
              <p:spPr bwMode="auto">
                <a:xfrm rot="10800000">
                  <a:off x="3292023" y="1874003"/>
                  <a:ext cx="1171319" cy="505491"/>
                </a:xfrm>
                <a:prstGeom prst="ellipse">
                  <a:avLst/>
                </a:prstGeom>
                <a:grpFill/>
                <a:ln w="381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l">
                    <a:defRPr/>
                  </a:pPr>
                  <a:endParaRPr lang="en-US" i="1">
                    <a:solidFill>
                      <a:srgbClr val="9933FF"/>
                    </a:solidFill>
                    <a:latin typeface="Book Antiqua" pitchFamily="-112" charset="0"/>
                  </a:endParaRPr>
                </a:p>
              </p:txBody>
            </p:sp>
            <p:sp>
              <p:nvSpPr>
                <p:cNvPr id="31" name="Can 30"/>
                <p:cNvSpPr/>
                <p:nvPr/>
              </p:nvSpPr>
              <p:spPr bwMode="auto">
                <a:xfrm>
                  <a:off x="3255036" y="1861677"/>
                  <a:ext cx="1220638" cy="1824691"/>
                </a:xfrm>
                <a:prstGeom prst="can">
                  <a:avLst>
                    <a:gd name="adj" fmla="val 52272"/>
                  </a:avLst>
                </a:prstGeom>
                <a:grpFill/>
                <a:ln w="12700" cap="flat" cmpd="sng" algn="ctr">
                  <a:noFill/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l">
                    <a:defRPr/>
                  </a:pPr>
                  <a:endParaRPr lang="en-US" i="1">
                    <a:solidFill>
                      <a:srgbClr val="9933FF"/>
                    </a:solidFill>
                    <a:latin typeface="Book Antiqua" pitchFamily="-112" charset="0"/>
                  </a:endParaRPr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3843427" y="2159000"/>
                <a:ext cx="949385" cy="2497933"/>
                <a:chOff x="3255036" y="1861677"/>
                <a:chExt cx="1220638" cy="1824691"/>
              </a:xfrm>
              <a:gradFill flip="none" rotWithShape="1">
                <a:gsLst>
                  <a:gs pos="28000">
                    <a:srgbClr val="C5A673"/>
                  </a:gs>
                  <a:gs pos="100000">
                    <a:srgbClr val="FFF0AD"/>
                  </a:gs>
                </a:gsLst>
                <a:lin ang="10620000" scaled="0"/>
                <a:tileRect/>
              </a:gradFill>
            </p:grpSpPr>
            <p:sp>
              <p:nvSpPr>
                <p:cNvPr id="28" name="Oval 27"/>
                <p:cNvSpPr/>
                <p:nvPr/>
              </p:nvSpPr>
              <p:spPr bwMode="auto">
                <a:xfrm rot="10800000">
                  <a:off x="3292023" y="1874003"/>
                  <a:ext cx="1171319" cy="505491"/>
                </a:xfrm>
                <a:prstGeom prst="ellipse">
                  <a:avLst/>
                </a:prstGeom>
                <a:grpFill/>
                <a:ln w="381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l">
                    <a:defRPr/>
                  </a:pPr>
                  <a:endParaRPr lang="en-US" i="1">
                    <a:solidFill>
                      <a:srgbClr val="9933FF"/>
                    </a:solidFill>
                    <a:latin typeface="Book Antiqua" pitchFamily="-112" charset="0"/>
                  </a:endParaRPr>
                </a:p>
              </p:txBody>
            </p:sp>
            <p:sp>
              <p:nvSpPr>
                <p:cNvPr id="29" name="Can 28"/>
                <p:cNvSpPr/>
                <p:nvPr/>
              </p:nvSpPr>
              <p:spPr bwMode="auto">
                <a:xfrm>
                  <a:off x="3255036" y="1861677"/>
                  <a:ext cx="1220638" cy="1824691"/>
                </a:xfrm>
                <a:prstGeom prst="can">
                  <a:avLst>
                    <a:gd name="adj" fmla="val 52272"/>
                  </a:avLst>
                </a:prstGeom>
                <a:grpFill/>
                <a:ln w="12700" cap="flat" cmpd="sng" algn="ctr">
                  <a:noFill/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l">
                    <a:defRPr/>
                  </a:pPr>
                  <a:endParaRPr lang="en-US" i="1">
                    <a:solidFill>
                      <a:srgbClr val="9933FF"/>
                    </a:solidFill>
                    <a:latin typeface="Book Antiqua" pitchFamily="-112" charset="0"/>
                  </a:endParaRPr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5413741" y="2159000"/>
                <a:ext cx="949385" cy="2527299"/>
                <a:chOff x="3255036" y="1713527"/>
                <a:chExt cx="1220638" cy="2012310"/>
              </a:xfrm>
              <a:gradFill flip="none" rotWithShape="1">
                <a:gsLst>
                  <a:gs pos="28000">
                    <a:srgbClr val="C5A673"/>
                  </a:gs>
                  <a:gs pos="100000">
                    <a:srgbClr val="FFF0AD"/>
                  </a:gs>
                </a:gsLst>
                <a:lin ang="10620000" scaled="0"/>
                <a:tileRect/>
              </a:gradFill>
            </p:grpSpPr>
            <p:sp>
              <p:nvSpPr>
                <p:cNvPr id="26" name="Oval 25"/>
                <p:cNvSpPr/>
                <p:nvPr/>
              </p:nvSpPr>
              <p:spPr bwMode="auto">
                <a:xfrm rot="10800000">
                  <a:off x="3292023" y="1874003"/>
                  <a:ext cx="1171319" cy="505491"/>
                </a:xfrm>
                <a:prstGeom prst="ellipse">
                  <a:avLst/>
                </a:prstGeom>
                <a:grpFill/>
                <a:ln w="381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l">
                    <a:defRPr/>
                  </a:pPr>
                  <a:endParaRPr lang="en-US" i="1">
                    <a:solidFill>
                      <a:srgbClr val="9933FF"/>
                    </a:solidFill>
                    <a:latin typeface="Book Antiqua" pitchFamily="-112" charset="0"/>
                  </a:endParaRPr>
                </a:p>
              </p:txBody>
            </p:sp>
            <p:sp>
              <p:nvSpPr>
                <p:cNvPr id="27" name="Can 26"/>
                <p:cNvSpPr/>
                <p:nvPr/>
              </p:nvSpPr>
              <p:spPr bwMode="auto">
                <a:xfrm>
                  <a:off x="3255036" y="1713527"/>
                  <a:ext cx="1220638" cy="2012310"/>
                </a:xfrm>
                <a:prstGeom prst="can">
                  <a:avLst>
                    <a:gd name="adj" fmla="val 52272"/>
                  </a:avLst>
                </a:prstGeom>
                <a:grpFill/>
                <a:ln w="12700" cap="flat" cmpd="sng" algn="ctr">
                  <a:noFill/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l">
                    <a:defRPr/>
                  </a:pPr>
                  <a:endParaRPr lang="en-US" i="1">
                    <a:solidFill>
                      <a:srgbClr val="9933FF"/>
                    </a:solidFill>
                    <a:latin typeface="Book Antiqua" pitchFamily="-112" charset="0"/>
                  </a:endParaRPr>
                </a:p>
              </p:txBody>
            </p:sp>
          </p:grpSp>
          <p:sp>
            <p:nvSpPr>
              <p:cNvPr id="16" name="AutoShape 41"/>
              <p:cNvSpPr>
                <a:spLocks noChangeArrowheads="1"/>
              </p:cNvSpPr>
              <p:nvPr/>
            </p:nvSpPr>
            <p:spPr bwMode="auto">
              <a:xfrm>
                <a:off x="428625" y="1308100"/>
                <a:ext cx="8140700" cy="2232025"/>
              </a:xfrm>
              <a:prstGeom prst="parallelogram">
                <a:avLst>
                  <a:gd name="adj" fmla="val 76490"/>
                </a:avLst>
              </a:prstGeom>
              <a:gradFill flip="none" rotWithShape="1">
                <a:gsLst>
                  <a:gs pos="0">
                    <a:srgbClr val="FFFFCC">
                      <a:alpha val="81000"/>
                    </a:srgbClr>
                  </a:gs>
                  <a:gs pos="100000">
                    <a:srgbClr val="FFCC99">
                      <a:alpha val="81000"/>
                    </a:srgbClr>
                  </a:gs>
                </a:gsLst>
                <a:lin ang="18900000" scaled="1"/>
                <a:tileRect/>
              </a:gradFill>
              <a:ln>
                <a:noFill/>
              </a:ln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7" name="Group 3"/>
              <p:cNvGrpSpPr>
                <a:grpSpLocks/>
              </p:cNvGrpSpPr>
              <p:nvPr/>
            </p:nvGrpSpPr>
            <p:grpSpPr bwMode="auto">
              <a:xfrm>
                <a:off x="2428875" y="2133600"/>
                <a:ext cx="949325" cy="2501900"/>
                <a:chOff x="3255036" y="1861677"/>
                <a:chExt cx="1220638" cy="1824691"/>
              </a:xfrm>
            </p:grpSpPr>
            <p:sp>
              <p:nvSpPr>
                <p:cNvPr id="24" name="Oval 23"/>
                <p:cNvSpPr/>
                <p:nvPr/>
              </p:nvSpPr>
              <p:spPr bwMode="auto">
                <a:xfrm rot="10800000">
                  <a:off x="3292023" y="1874003"/>
                  <a:ext cx="1171319" cy="356207"/>
                </a:xfrm>
                <a:prstGeom prst="ellipse">
                  <a:avLst/>
                </a:prstGeom>
                <a:gradFill flip="none" rotWithShape="1">
                  <a:gsLst>
                    <a:gs pos="21000">
                      <a:srgbClr val="C5A673"/>
                    </a:gs>
                    <a:gs pos="69000">
                      <a:srgbClr val="FFFFFF">
                        <a:alpha val="0"/>
                      </a:srgbClr>
                    </a:gs>
                  </a:gsLst>
                  <a:lin ang="5400000" scaled="0"/>
                  <a:tileRect/>
                </a:gradFill>
                <a:ln w="381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l">
                    <a:defRPr/>
                  </a:pPr>
                  <a:endParaRPr lang="en-US" i="1">
                    <a:solidFill>
                      <a:srgbClr val="9933FF"/>
                    </a:solidFill>
                    <a:latin typeface="Book Antiqua" pitchFamily="-112" charset="0"/>
                  </a:endParaRPr>
                </a:p>
              </p:txBody>
            </p:sp>
            <p:sp>
              <p:nvSpPr>
                <p:cNvPr id="25" name="Can 2"/>
                <p:cNvSpPr>
                  <a:spLocks noChangeArrowheads="1"/>
                </p:cNvSpPr>
                <p:nvPr/>
              </p:nvSpPr>
              <p:spPr bwMode="auto">
                <a:xfrm>
                  <a:off x="3255036" y="1861677"/>
                  <a:ext cx="1220638" cy="1824691"/>
                </a:xfrm>
                <a:prstGeom prst="can">
                  <a:avLst>
                    <a:gd name="adj" fmla="val 52272"/>
                  </a:avLst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l"/>
                  <a:endParaRPr lang="en-US" i="1">
                    <a:solidFill>
                      <a:srgbClr val="9933FF"/>
                    </a:solidFill>
                    <a:latin typeface="Book Antiqua" charset="0"/>
                  </a:endParaRPr>
                </a:p>
              </p:txBody>
            </p:sp>
          </p:grpSp>
          <p:grpSp>
            <p:nvGrpSpPr>
              <p:cNvPr id="18" name="Group 23"/>
              <p:cNvGrpSpPr>
                <a:grpSpLocks/>
              </p:cNvGrpSpPr>
              <p:nvPr/>
            </p:nvGrpSpPr>
            <p:grpSpPr bwMode="auto">
              <a:xfrm>
                <a:off x="3838575" y="2174875"/>
                <a:ext cx="949325" cy="2501900"/>
                <a:chOff x="3255036" y="1861677"/>
                <a:chExt cx="1220638" cy="1824691"/>
              </a:xfrm>
            </p:grpSpPr>
            <p:sp>
              <p:nvSpPr>
                <p:cNvPr id="22" name="Oval 21"/>
                <p:cNvSpPr/>
                <p:nvPr/>
              </p:nvSpPr>
              <p:spPr bwMode="auto">
                <a:xfrm rot="10800000">
                  <a:off x="3292023" y="1874003"/>
                  <a:ext cx="1171319" cy="356207"/>
                </a:xfrm>
                <a:prstGeom prst="ellipse">
                  <a:avLst/>
                </a:prstGeom>
                <a:gradFill flip="none" rotWithShape="1">
                  <a:gsLst>
                    <a:gs pos="21000">
                      <a:srgbClr val="C5A673"/>
                    </a:gs>
                    <a:gs pos="69000">
                      <a:srgbClr val="FFFFFF">
                        <a:alpha val="0"/>
                      </a:srgbClr>
                    </a:gs>
                  </a:gsLst>
                  <a:lin ang="5400000" scaled="0"/>
                  <a:tileRect/>
                </a:gradFill>
                <a:ln w="381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l">
                    <a:defRPr/>
                  </a:pPr>
                  <a:endParaRPr lang="en-US" i="1">
                    <a:solidFill>
                      <a:srgbClr val="9933FF"/>
                    </a:solidFill>
                    <a:latin typeface="Book Antiqua" pitchFamily="-112" charset="0"/>
                  </a:endParaRPr>
                </a:p>
              </p:txBody>
            </p:sp>
            <p:sp>
              <p:nvSpPr>
                <p:cNvPr id="23" name="Can 25"/>
                <p:cNvSpPr>
                  <a:spLocks noChangeArrowheads="1"/>
                </p:cNvSpPr>
                <p:nvPr/>
              </p:nvSpPr>
              <p:spPr bwMode="auto">
                <a:xfrm>
                  <a:off x="3255036" y="1861677"/>
                  <a:ext cx="1220638" cy="1824691"/>
                </a:xfrm>
                <a:prstGeom prst="can">
                  <a:avLst>
                    <a:gd name="adj" fmla="val 52272"/>
                  </a:avLst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l"/>
                  <a:endParaRPr lang="en-US" i="1">
                    <a:solidFill>
                      <a:srgbClr val="9933FF"/>
                    </a:solidFill>
                    <a:latin typeface="Book Antiqua" charset="0"/>
                  </a:endParaRPr>
                </a:p>
              </p:txBody>
            </p:sp>
          </p:grpSp>
          <p:grpSp>
            <p:nvGrpSpPr>
              <p:cNvPr id="19" name="Group 26"/>
              <p:cNvGrpSpPr>
                <a:grpSpLocks/>
              </p:cNvGrpSpPr>
              <p:nvPr/>
            </p:nvGrpSpPr>
            <p:grpSpPr bwMode="auto">
              <a:xfrm>
                <a:off x="5421313" y="2159000"/>
                <a:ext cx="949325" cy="2522538"/>
                <a:chOff x="3255036" y="1861677"/>
                <a:chExt cx="1220638" cy="1824691"/>
              </a:xfrm>
            </p:grpSpPr>
            <p:sp>
              <p:nvSpPr>
                <p:cNvPr id="20" name="Oval 19"/>
                <p:cNvSpPr/>
                <p:nvPr/>
              </p:nvSpPr>
              <p:spPr bwMode="auto">
                <a:xfrm rot="10800000">
                  <a:off x="3292023" y="1874003"/>
                  <a:ext cx="1171319" cy="356207"/>
                </a:xfrm>
                <a:prstGeom prst="ellipse">
                  <a:avLst/>
                </a:prstGeom>
                <a:gradFill flip="none" rotWithShape="1">
                  <a:gsLst>
                    <a:gs pos="21000">
                      <a:srgbClr val="C5A673"/>
                    </a:gs>
                    <a:gs pos="69000">
                      <a:srgbClr val="FFFFFF">
                        <a:alpha val="0"/>
                      </a:srgbClr>
                    </a:gs>
                  </a:gsLst>
                  <a:lin ang="5400000" scaled="0"/>
                  <a:tileRect/>
                </a:gradFill>
                <a:ln w="381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l">
                    <a:defRPr/>
                  </a:pPr>
                  <a:endParaRPr lang="en-US" i="1">
                    <a:solidFill>
                      <a:srgbClr val="9933FF"/>
                    </a:solidFill>
                    <a:latin typeface="Book Antiqua" pitchFamily="-112" charset="0"/>
                  </a:endParaRPr>
                </a:p>
              </p:txBody>
            </p:sp>
            <p:sp>
              <p:nvSpPr>
                <p:cNvPr id="21" name="Can 28"/>
                <p:cNvSpPr>
                  <a:spLocks noChangeArrowheads="1"/>
                </p:cNvSpPr>
                <p:nvPr/>
              </p:nvSpPr>
              <p:spPr bwMode="auto">
                <a:xfrm>
                  <a:off x="3255036" y="1861677"/>
                  <a:ext cx="1220638" cy="1824691"/>
                </a:xfrm>
                <a:prstGeom prst="can">
                  <a:avLst>
                    <a:gd name="adj" fmla="val 52272"/>
                  </a:avLst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l"/>
                  <a:endParaRPr lang="en-US" i="1">
                    <a:solidFill>
                      <a:srgbClr val="9933FF"/>
                    </a:solidFill>
                    <a:latin typeface="Book Antiqua" charset="0"/>
                  </a:endParaRPr>
                </a:p>
              </p:txBody>
            </p:sp>
          </p:grpSp>
        </p:grpSp>
        <p:sp>
          <p:nvSpPr>
            <p:cNvPr id="32" name="Oval 42"/>
            <p:cNvSpPr>
              <a:spLocks noChangeArrowheads="1"/>
            </p:cNvSpPr>
            <p:nvPr/>
          </p:nvSpPr>
          <p:spPr bwMode="auto">
            <a:xfrm>
              <a:off x="5715529" y="6396038"/>
              <a:ext cx="144462" cy="144462"/>
            </a:xfrm>
            <a:prstGeom prst="ellipse">
              <a:avLst/>
            </a:prstGeom>
            <a:solidFill>
              <a:srgbClr val="CC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/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1412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0000FF"/>
                </a:solidFill>
                <a:latin typeface="Calibri" charset="0"/>
                <a:cs typeface="Calibri" charset="0"/>
              </a:rPr>
              <a:t>Conclusion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 smtClean="0">
                <a:latin typeface="Calibri"/>
                <a:cs typeface="Calibri"/>
              </a:rPr>
              <a:t>Unification of crazy ideas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latin typeface="Calibri"/>
              <a:cs typeface="Calibri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>
                <a:latin typeface="Calibri"/>
                <a:cs typeface="Calibri"/>
              </a:rPr>
              <a:t>Need more crazy ideas!</a:t>
            </a:r>
            <a:br>
              <a:rPr lang="en-US" sz="2400" dirty="0" smtClean="0">
                <a:latin typeface="Calibri"/>
                <a:cs typeface="Calibri"/>
              </a:rPr>
            </a:b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80908" y="2872598"/>
            <a:ext cx="5091255" cy="2955663"/>
          </a:xfrm>
          <a:prstGeom prst="rect">
            <a:avLst/>
          </a:prstGeom>
          <a:solidFill>
            <a:srgbClr val="F2F0E2"/>
          </a:solidFill>
          <a:effectLst>
            <a:outerShdw blurRad="254000" dist="76200" dir="2700000" algn="tl" rotWithShape="0">
              <a:prstClr val="black"/>
            </a:outerShdw>
          </a:effectLst>
          <a:scene3d>
            <a:camera prst="perspectiveFront"/>
            <a:lightRig rig="threePt" dir="t"/>
          </a:scene3d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None/>
            </a:pP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Supergroup gauge theories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Non-unitary QFT</a:t>
            </a:r>
            <a:b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Negative tension branes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en-US" sz="2400" dirty="0" err="1" smtClean="0">
                <a:solidFill>
                  <a:srgbClr val="000000"/>
                </a:solidFill>
                <a:latin typeface="Calibri"/>
                <a:cs typeface="Calibri"/>
              </a:rPr>
              <a:t>Spacetime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signature change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Closed timelike loops</a:t>
            </a:r>
            <a:b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</a:br>
            <a:endParaRPr lang="en-US" sz="24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algn="ctr">
              <a:lnSpc>
                <a:spcPct val="130000"/>
              </a:lnSpc>
            </a:pP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6934200" y="4672627"/>
            <a:ext cx="1291394" cy="1995532"/>
            <a:chOff x="378" y="1440"/>
            <a:chExt cx="1350" cy="2112"/>
          </a:xfrm>
        </p:grpSpPr>
        <p:pic>
          <p:nvPicPr>
            <p:cNvPr id="7" name="Picture 8" descr="bluespin04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" y="1440"/>
              <a:ext cx="420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 descr="bluespin04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187626">
              <a:off x="1131" y="1599"/>
              <a:ext cx="420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0" descr="trashcan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" y="1440"/>
              <a:ext cx="1350" cy="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0499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457200" y="905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200" b="1" dirty="0" smtClean="0">
                <a:solidFill>
                  <a:srgbClr val="0000FF"/>
                </a:solidFill>
                <a:latin typeface="Calibri" charset="0"/>
                <a:cs typeface="Calibri" charset="0"/>
              </a:rPr>
              <a:t>Negative-</a:t>
            </a:r>
            <a:r>
              <a:rPr lang="en-US" sz="3200" b="1" dirty="0" err="1" smtClean="0">
                <a:solidFill>
                  <a:srgbClr val="0000FF"/>
                </a:solidFill>
                <a:latin typeface="Calibri" charset="0"/>
                <a:cs typeface="Calibri" charset="0"/>
              </a:rPr>
              <a:t>Brane</a:t>
            </a:r>
            <a:r>
              <a:rPr lang="en-US" sz="3200" b="1" dirty="0" smtClean="0">
                <a:solidFill>
                  <a:srgbClr val="0000FF"/>
                </a:solidFill>
                <a:latin typeface="Calibri" charset="0"/>
                <a:cs typeface="Calibri" charset="0"/>
              </a:rPr>
              <a:t> Realization</a:t>
            </a:r>
            <a:endParaRPr lang="en-US" sz="3200" b="1" dirty="0">
              <a:solidFill>
                <a:srgbClr val="0000FF"/>
              </a:solidFill>
              <a:latin typeface="Calibri" charset="0"/>
              <a:cs typeface="Calibri" charset="0"/>
            </a:endParaRPr>
          </a:p>
        </p:txBody>
      </p:sp>
      <p:sp>
        <p:nvSpPr>
          <p:cNvPr id="3" name="AutoShape 41"/>
          <p:cNvSpPr>
            <a:spLocks noChangeArrowheads="1"/>
          </p:cNvSpPr>
          <p:nvPr/>
        </p:nvSpPr>
        <p:spPr bwMode="auto">
          <a:xfrm rot="16200000" flipH="1">
            <a:off x="-676264" y="2541813"/>
            <a:ext cx="4839250" cy="1813921"/>
          </a:xfrm>
          <a:prstGeom prst="parallelogram">
            <a:avLst>
              <a:gd name="adj" fmla="val 69789"/>
            </a:avLst>
          </a:prstGeom>
          <a:gradFill rotWithShape="1">
            <a:gsLst>
              <a:gs pos="0">
                <a:srgbClr val="FFBDD1"/>
              </a:gs>
              <a:gs pos="100000">
                <a:srgbClr val="FF5F76"/>
              </a:gs>
            </a:gsLst>
            <a:lin ang="18900000" scaled="1"/>
          </a:gradFill>
          <a:ln w="19050" cmpd="sng">
            <a:solidFill>
              <a:srgbClr val="FFFFFF"/>
            </a:solidFill>
          </a:ln>
          <a:ex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AutoShape 41"/>
          <p:cNvSpPr>
            <a:spLocks noChangeArrowheads="1"/>
          </p:cNvSpPr>
          <p:nvPr/>
        </p:nvSpPr>
        <p:spPr bwMode="auto">
          <a:xfrm rot="16200000" flipH="1">
            <a:off x="-543178" y="2541813"/>
            <a:ext cx="4839250" cy="1813921"/>
          </a:xfrm>
          <a:prstGeom prst="parallelogram">
            <a:avLst>
              <a:gd name="adj" fmla="val 69789"/>
            </a:avLst>
          </a:prstGeom>
          <a:gradFill rotWithShape="1">
            <a:gsLst>
              <a:gs pos="0">
                <a:srgbClr val="FFBDD1"/>
              </a:gs>
              <a:gs pos="100000">
                <a:srgbClr val="FF5F76"/>
              </a:gs>
            </a:gsLst>
            <a:lin ang="18900000" scaled="1"/>
          </a:gradFill>
          <a:ln w="19050" cmpd="sng">
            <a:solidFill>
              <a:srgbClr val="FFFFFF"/>
            </a:solidFill>
          </a:ln>
          <a:ex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AutoShape 41"/>
          <p:cNvSpPr>
            <a:spLocks noChangeArrowheads="1"/>
          </p:cNvSpPr>
          <p:nvPr/>
        </p:nvSpPr>
        <p:spPr bwMode="auto">
          <a:xfrm rot="16200000" flipH="1">
            <a:off x="-410093" y="2541813"/>
            <a:ext cx="4839250" cy="1813921"/>
          </a:xfrm>
          <a:prstGeom prst="parallelogram">
            <a:avLst>
              <a:gd name="adj" fmla="val 69789"/>
            </a:avLst>
          </a:prstGeom>
          <a:gradFill rotWithShape="1">
            <a:gsLst>
              <a:gs pos="0">
                <a:srgbClr val="FFBDD1"/>
              </a:gs>
              <a:gs pos="100000">
                <a:srgbClr val="FF5F76"/>
              </a:gs>
            </a:gsLst>
            <a:lin ang="18900000" scaled="1"/>
          </a:gradFill>
          <a:ln w="19050" cmpd="sng">
            <a:solidFill>
              <a:srgbClr val="FFFFFF"/>
            </a:solidFill>
          </a:ln>
          <a:ex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1" name="AutoShape 41"/>
          <p:cNvSpPr>
            <a:spLocks noChangeArrowheads="1"/>
          </p:cNvSpPr>
          <p:nvPr/>
        </p:nvSpPr>
        <p:spPr bwMode="auto">
          <a:xfrm rot="16200000" flipH="1">
            <a:off x="-277007" y="2541813"/>
            <a:ext cx="4839250" cy="1813921"/>
          </a:xfrm>
          <a:prstGeom prst="parallelogram">
            <a:avLst>
              <a:gd name="adj" fmla="val 69789"/>
            </a:avLst>
          </a:prstGeom>
          <a:gradFill rotWithShape="1">
            <a:gsLst>
              <a:gs pos="0">
                <a:srgbClr val="FFBDD1"/>
              </a:gs>
              <a:gs pos="100000">
                <a:srgbClr val="FF5F76"/>
              </a:gs>
            </a:gsLst>
            <a:lin ang="18900000" scaled="1"/>
          </a:gradFill>
          <a:ln w="19050" cmpd="sng">
            <a:solidFill>
              <a:srgbClr val="FFFFFF"/>
            </a:solidFill>
          </a:ln>
          <a:ex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28" name="Picture 3" descr="cylinder-ho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053471" y="1836842"/>
            <a:ext cx="1038229" cy="294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utoShape 41"/>
          <p:cNvSpPr>
            <a:spLocks noChangeArrowheads="1"/>
          </p:cNvSpPr>
          <p:nvPr/>
        </p:nvSpPr>
        <p:spPr bwMode="auto">
          <a:xfrm rot="16200000" flipH="1">
            <a:off x="2421285" y="2488635"/>
            <a:ext cx="4839250" cy="1813921"/>
          </a:xfrm>
          <a:prstGeom prst="parallelogram">
            <a:avLst>
              <a:gd name="adj" fmla="val 69789"/>
            </a:avLst>
          </a:prstGeom>
          <a:gradFill rotWithShape="1">
            <a:gsLst>
              <a:gs pos="0">
                <a:srgbClr val="99FF92">
                  <a:alpha val="39000"/>
                </a:srgbClr>
              </a:gs>
              <a:gs pos="100000">
                <a:srgbClr val="51A623">
                  <a:alpha val="41000"/>
                </a:srgbClr>
              </a:gs>
            </a:gsLst>
            <a:lin ang="18900000" scaled="1"/>
          </a:gradFill>
          <a:ln w="19050" cmpd="sng">
            <a:solidFill>
              <a:srgbClr val="FFFFFF"/>
            </a:solidFill>
          </a:ln>
          <a:ex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5" name="AutoShape 41"/>
          <p:cNvSpPr>
            <a:spLocks noChangeArrowheads="1"/>
          </p:cNvSpPr>
          <p:nvPr/>
        </p:nvSpPr>
        <p:spPr bwMode="auto">
          <a:xfrm rot="16200000" flipH="1">
            <a:off x="2554370" y="2488635"/>
            <a:ext cx="4839250" cy="1813921"/>
          </a:xfrm>
          <a:prstGeom prst="parallelogram">
            <a:avLst>
              <a:gd name="adj" fmla="val 69789"/>
            </a:avLst>
          </a:prstGeom>
          <a:gradFill rotWithShape="1">
            <a:gsLst>
              <a:gs pos="0">
                <a:srgbClr val="99FF92">
                  <a:alpha val="39000"/>
                </a:srgbClr>
              </a:gs>
              <a:gs pos="100000">
                <a:srgbClr val="51A623">
                  <a:alpha val="41000"/>
                </a:srgbClr>
              </a:gs>
            </a:gsLst>
            <a:lin ang="18900000" scaled="1"/>
          </a:gradFill>
          <a:ln w="19050" cmpd="sng">
            <a:solidFill>
              <a:srgbClr val="FFFFFF"/>
            </a:solidFill>
          </a:ln>
          <a:ex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9397136"/>
              </p:ext>
            </p:extLst>
          </p:nvPr>
        </p:nvGraphicFramePr>
        <p:xfrm>
          <a:off x="1688307" y="3194923"/>
          <a:ext cx="347963" cy="329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" name="Equation" r:id="rId4" imgW="165100" imgH="152400" progId="Equation.DSMT4">
                  <p:embed/>
                </p:oleObj>
              </mc:Choice>
              <mc:Fallback>
                <p:oleObj name="Equation" r:id="rId4" imgW="1651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8307" y="3194923"/>
                        <a:ext cx="347963" cy="3299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3986130"/>
              </p:ext>
            </p:extLst>
          </p:nvPr>
        </p:nvGraphicFramePr>
        <p:xfrm>
          <a:off x="5053552" y="3110389"/>
          <a:ext cx="561455" cy="329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" name="Equation" r:id="rId6" imgW="266700" imgH="152400" progId="Equation.DSMT4">
                  <p:embed/>
                </p:oleObj>
              </mc:Choice>
              <mc:Fallback>
                <p:oleObj name="Equation" r:id="rId6" imgW="2667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3552" y="3110389"/>
                        <a:ext cx="561455" cy="3299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Oval 32"/>
          <p:cNvSpPr/>
          <p:nvPr/>
        </p:nvSpPr>
        <p:spPr bwMode="auto">
          <a:xfrm>
            <a:off x="4452210" y="2773411"/>
            <a:ext cx="602847" cy="1074207"/>
          </a:xfrm>
          <a:prstGeom prst="ellipse">
            <a:avLst/>
          </a:prstGeom>
          <a:noFill/>
          <a:ln w="19050" cap="flat" cmpd="sng" algn="ctr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2128731" y="2771698"/>
            <a:ext cx="602847" cy="1074207"/>
          </a:xfrm>
          <a:prstGeom prst="ellipse">
            <a:avLst/>
          </a:prstGeom>
          <a:noFill/>
          <a:ln w="19050" cap="flat" cmpd="sng" algn="ctr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graphicFrame>
        <p:nvGraphicFramePr>
          <p:cNvPr id="3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2907711"/>
              </p:ext>
            </p:extLst>
          </p:nvPr>
        </p:nvGraphicFramePr>
        <p:xfrm>
          <a:off x="962647" y="5927726"/>
          <a:ext cx="1976437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" name="Equation" r:id="rId8" imgW="927100" imgH="241300" progId="Equation.DSMT4">
                  <p:embed/>
                </p:oleObj>
              </mc:Choice>
              <mc:Fallback>
                <p:oleObj name="Equation" r:id="rId8" imgW="927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647" y="5927726"/>
                        <a:ext cx="1976437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6240039"/>
              </p:ext>
            </p:extLst>
          </p:nvPr>
        </p:nvGraphicFramePr>
        <p:xfrm>
          <a:off x="4082084" y="5900738"/>
          <a:ext cx="2001838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" name="Equation" r:id="rId10" imgW="939800" imgH="241300" progId="Equation.DSMT4">
                  <p:embed/>
                </p:oleObj>
              </mc:Choice>
              <mc:Fallback>
                <p:oleObj name="Equation" r:id="rId10" imgW="939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2084" y="5900738"/>
                        <a:ext cx="2001838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6461123" y="2840980"/>
            <a:ext cx="22256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800000"/>
                </a:solidFill>
                <a:latin typeface="Calibri"/>
                <a:cs typeface="Calibri"/>
              </a:rPr>
              <a:t>Okuda, </a:t>
            </a:r>
            <a:r>
              <a:rPr lang="en-US" sz="2000" dirty="0" err="1" smtClean="0">
                <a:solidFill>
                  <a:srgbClr val="800000"/>
                </a:solidFill>
                <a:latin typeface="Calibri"/>
                <a:cs typeface="Calibri"/>
              </a:rPr>
              <a:t>Takayanagi</a:t>
            </a:r>
            <a:r>
              <a:rPr lang="en-US" sz="2000" dirty="0" smtClean="0">
                <a:solidFill>
                  <a:srgbClr val="800000"/>
                </a:solidFill>
                <a:latin typeface="Calibri"/>
                <a:cs typeface="Calibri"/>
              </a:rPr>
              <a:t>,</a:t>
            </a:r>
          </a:p>
          <a:p>
            <a:pPr algn="l"/>
            <a:r>
              <a:rPr lang="en-US" sz="2000" i="1" dirty="0" smtClean="0">
                <a:solidFill>
                  <a:srgbClr val="800000"/>
                </a:solidFill>
                <a:latin typeface="Calibri"/>
                <a:cs typeface="Calibri"/>
              </a:rPr>
              <a:t>Ghost branes</a:t>
            </a:r>
            <a:endParaRPr lang="en-US" sz="2000" i="1" dirty="0" smtClean="0">
              <a:solidFill>
                <a:srgbClr val="8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4970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0000FF"/>
                </a:solidFill>
                <a:latin typeface="Calibri" charset="0"/>
                <a:cs typeface="Calibri" charset="0"/>
              </a:rPr>
              <a:t>Positive &amp; Negative BPS Branes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7438" y="4273847"/>
            <a:ext cx="4809284" cy="1169551"/>
          </a:xfrm>
          <a:prstGeom prst="rect">
            <a:avLst/>
          </a:prstGeom>
          <a:solidFill>
            <a:srgbClr val="F3D4EB"/>
          </a:solidFill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lang="en-US" baseline="30000" dirty="0" smtClean="0">
                <a:solidFill>
                  <a:srgbClr val="000000"/>
                </a:solidFill>
                <a:latin typeface="Calibri"/>
                <a:cs typeface="Calibri"/>
              </a:rPr>
              <a:t>- 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branes, charge </a:t>
            </a:r>
            <a:r>
              <a:rPr lang="en-US" i="1" dirty="0">
                <a:solidFill>
                  <a:srgbClr val="000000"/>
                </a:solidFill>
                <a:latin typeface="Calibri"/>
                <a:cs typeface="Calibri"/>
              </a:rPr>
              <a:t>Q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&lt; 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0</a:t>
            </a:r>
            <a:br>
              <a:rPr lang="en-US" dirty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Tension   </a:t>
            </a:r>
            <a:r>
              <a:rPr lang="en-US" i="1" dirty="0">
                <a:solidFill>
                  <a:srgbClr val="000000"/>
                </a:solidFill>
                <a:latin typeface="Calibri"/>
                <a:cs typeface="Calibri"/>
              </a:rPr>
              <a:t>M = Q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&lt; 0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7438" y="2899874"/>
            <a:ext cx="4809284" cy="1169551"/>
          </a:xfrm>
          <a:prstGeom prst="rect">
            <a:avLst/>
          </a:prstGeom>
          <a:solidFill>
            <a:srgbClr val="CAFFC0"/>
          </a:solidFill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lang="en-US" baseline="30000" dirty="0" smtClean="0">
                <a:solidFill>
                  <a:srgbClr val="000000"/>
                </a:solidFill>
                <a:latin typeface="Calibri"/>
                <a:cs typeface="Calibri"/>
              </a:rPr>
              <a:t>+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/>
                <a:cs typeface="Calibri"/>
              </a:rPr>
              <a:t>antibranes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, charge Q &lt; 0</a:t>
            </a:r>
            <a:b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Tension   </a:t>
            </a:r>
            <a:r>
              <a:rPr lang="en-US" i="1" dirty="0" smtClean="0">
                <a:solidFill>
                  <a:srgbClr val="000000"/>
                </a:solidFill>
                <a:latin typeface="Calibri"/>
                <a:cs typeface="Calibri"/>
              </a:rPr>
              <a:t>M = - </a:t>
            </a:r>
            <a:r>
              <a:rPr lang="en-US" i="1" dirty="0" smtClean="0">
                <a:solidFill>
                  <a:srgbClr val="000000"/>
                </a:solidFill>
                <a:latin typeface="Calibri"/>
                <a:cs typeface="Calibri"/>
              </a:rPr>
              <a:t>Q 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&gt; 0</a:t>
            </a:r>
            <a:r>
              <a:rPr lang="en-US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endParaRPr lang="en-US" dirty="0" smtClean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7438" y="1501478"/>
            <a:ext cx="4809284" cy="1169551"/>
          </a:xfrm>
          <a:prstGeom prst="rect">
            <a:avLst/>
          </a:prstGeom>
          <a:solidFill>
            <a:srgbClr val="F3D4EB"/>
          </a:solidFill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lang="en-US" baseline="30000" dirty="0" smtClean="0">
                <a:solidFill>
                  <a:srgbClr val="000000"/>
                </a:solidFill>
                <a:latin typeface="Calibri"/>
                <a:cs typeface="Calibri"/>
              </a:rPr>
              <a:t>+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branes, charge </a:t>
            </a:r>
            <a:r>
              <a:rPr lang="en-US" i="1" dirty="0" smtClean="0">
                <a:solidFill>
                  <a:srgbClr val="000000"/>
                </a:solidFill>
                <a:latin typeface="Calibri"/>
                <a:cs typeface="Calibri"/>
              </a:rPr>
              <a:t>Q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 &gt; 0</a:t>
            </a:r>
            <a:b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Tension   </a:t>
            </a:r>
            <a:r>
              <a:rPr lang="en-US" i="1" dirty="0" smtClean="0">
                <a:solidFill>
                  <a:srgbClr val="000000"/>
                </a:solidFill>
                <a:latin typeface="Calibri"/>
                <a:cs typeface="Calibri"/>
              </a:rPr>
              <a:t>M = </a:t>
            </a:r>
            <a:r>
              <a:rPr lang="en-US" i="1" dirty="0" smtClean="0">
                <a:solidFill>
                  <a:srgbClr val="000000"/>
                </a:solidFill>
                <a:latin typeface="Calibri"/>
                <a:cs typeface="Calibri"/>
              </a:rPr>
              <a:t>Q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&gt; 0</a:t>
            </a:r>
            <a:r>
              <a:rPr lang="en-US" i="1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endParaRPr lang="en-US" dirty="0" smtClean="0">
              <a:solidFill>
                <a:srgbClr val="000000"/>
              </a:solidFill>
              <a:latin typeface="Calibri"/>
              <a:cs typeface="Calibri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975200" y="2460195"/>
            <a:ext cx="3927728" cy="2313744"/>
            <a:chOff x="4726180" y="2161347"/>
            <a:chExt cx="3927728" cy="2313744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5927654" y="2523059"/>
              <a:ext cx="2726254" cy="1328023"/>
            </a:xfrm>
            <a:prstGeom prst="roundRect">
              <a:avLst/>
            </a:pr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i="1" dirty="0" smtClean="0">
                  <a:solidFill>
                    <a:srgbClr val="000000"/>
                  </a:solidFill>
                  <a:latin typeface="Calibri"/>
                  <a:cs typeface="Calibri"/>
                </a:rPr>
                <a:t>Preserve the same</a:t>
              </a:r>
            </a:p>
            <a:p>
              <a:r>
                <a:rPr lang="en-US" i="1" dirty="0">
                  <a:solidFill>
                    <a:srgbClr val="000000"/>
                  </a:solidFill>
                  <a:latin typeface="Calibri"/>
                  <a:cs typeface="Calibri"/>
                </a:rPr>
                <a:t>s</a:t>
              </a:r>
              <a:r>
                <a:rPr lang="en-US" i="1" dirty="0" smtClean="0">
                  <a:solidFill>
                    <a:srgbClr val="000000"/>
                  </a:solidFill>
                  <a:latin typeface="Calibri"/>
                  <a:cs typeface="Calibri"/>
                </a:rPr>
                <a:t>upersymmetry</a:t>
              </a:r>
            </a:p>
            <a:p>
              <a:r>
                <a:rPr lang="en-US" i="1" dirty="0" smtClean="0">
                  <a:solidFill>
                    <a:srgbClr val="000000"/>
                  </a:solidFill>
                  <a:latin typeface="Calibri"/>
                  <a:cs typeface="Calibri"/>
                </a:rPr>
                <a:t>algebra</a:t>
              </a:r>
              <a:endParaRPr lang="en-US" i="1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5" name="Right Arrow 4"/>
            <p:cNvSpPr/>
            <p:nvPr/>
          </p:nvSpPr>
          <p:spPr bwMode="auto">
            <a:xfrm rot="12604394">
              <a:off x="4726180" y="2161347"/>
              <a:ext cx="1025838" cy="378541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" name="Right Arrow 5"/>
            <p:cNvSpPr/>
            <p:nvPr/>
          </p:nvSpPr>
          <p:spPr bwMode="auto">
            <a:xfrm rot="9021247">
              <a:off x="4780883" y="4096550"/>
              <a:ext cx="1025838" cy="378541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4361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0000FF"/>
                </a:solidFill>
                <a:latin typeface="Calibri" charset="0"/>
                <a:cs typeface="Calibri" charset="0"/>
              </a:rPr>
              <a:t>Dirac Sea</a:t>
            </a:r>
            <a:endParaRPr lang="en-US" sz="3200" dirty="0">
              <a:solidFill>
                <a:srgbClr val="0000FF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60346" y="2229304"/>
            <a:ext cx="644074" cy="3045846"/>
            <a:chOff x="357338" y="1447800"/>
            <a:chExt cx="644074" cy="3045846"/>
          </a:xfrm>
        </p:grpSpPr>
        <p:sp>
          <p:nvSpPr>
            <p:cNvPr id="11" name="Line 5"/>
            <p:cNvSpPr>
              <a:spLocks noChangeShapeType="1"/>
            </p:cNvSpPr>
            <p:nvPr/>
          </p:nvSpPr>
          <p:spPr bwMode="auto">
            <a:xfrm flipH="1" flipV="1">
              <a:off x="990599" y="1447800"/>
              <a:ext cx="10813" cy="304584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 rot="16200000">
              <a:off x="31812" y="2694136"/>
              <a:ext cx="111271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 dirty="0" smtClean="0">
                  <a:solidFill>
                    <a:srgbClr val="000000"/>
                  </a:solidFill>
                  <a:latin typeface="Calibri" charset="0"/>
                  <a:cs typeface="Calibri" charset="0"/>
                </a:rPr>
                <a:t>energy</a:t>
              </a:r>
              <a:endParaRPr lang="en-US" i="1" dirty="0" smtClean="0">
                <a:solidFill>
                  <a:srgbClr val="000000"/>
                </a:solidFill>
                <a:latin typeface="Calibri" charset="0"/>
                <a:cs typeface="Calibri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214301" y="3916819"/>
            <a:ext cx="1612031" cy="1696379"/>
            <a:chOff x="3997304" y="4759378"/>
            <a:chExt cx="1612031" cy="1696379"/>
          </a:xfrm>
        </p:grpSpPr>
        <p:grpSp>
          <p:nvGrpSpPr>
            <p:cNvPr id="14" name="Group 13"/>
            <p:cNvGrpSpPr/>
            <p:nvPr/>
          </p:nvGrpSpPr>
          <p:grpSpPr>
            <a:xfrm>
              <a:off x="3997304" y="4759378"/>
              <a:ext cx="1612031" cy="304801"/>
              <a:chOff x="903210" y="4633836"/>
              <a:chExt cx="1612031" cy="304801"/>
            </a:xfrm>
          </p:grpSpPr>
          <p:cxnSp>
            <p:nvCxnSpPr>
              <p:cNvPr id="29" name="Straight Connector 28"/>
              <p:cNvCxnSpPr/>
              <p:nvPr/>
            </p:nvCxnSpPr>
            <p:spPr bwMode="auto">
              <a:xfrm flipV="1">
                <a:off x="903210" y="4633836"/>
                <a:ext cx="1612031" cy="1"/>
              </a:xfrm>
              <a:prstGeom prst="line">
                <a:avLst/>
              </a:prstGeom>
              <a:noFill/>
              <a:ln w="57150" cap="flat" cmpd="sng" algn="ctr">
                <a:solidFill>
                  <a:srgbClr val="99FF9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Straight Connector 29"/>
              <p:cNvCxnSpPr/>
              <p:nvPr/>
            </p:nvCxnSpPr>
            <p:spPr bwMode="auto">
              <a:xfrm flipV="1">
                <a:off x="903210" y="4786236"/>
                <a:ext cx="1612031" cy="1"/>
              </a:xfrm>
              <a:prstGeom prst="line">
                <a:avLst/>
              </a:prstGeom>
              <a:noFill/>
              <a:ln w="57150" cap="flat" cmpd="sng" algn="ctr">
                <a:solidFill>
                  <a:srgbClr val="99FF9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" name="Straight Connector 30"/>
              <p:cNvCxnSpPr/>
              <p:nvPr/>
            </p:nvCxnSpPr>
            <p:spPr bwMode="auto">
              <a:xfrm flipV="1">
                <a:off x="903210" y="4938636"/>
                <a:ext cx="1612031" cy="1"/>
              </a:xfrm>
              <a:prstGeom prst="line">
                <a:avLst/>
              </a:prstGeom>
              <a:noFill/>
              <a:ln w="57150" cap="flat" cmpd="sng" algn="ctr">
                <a:solidFill>
                  <a:srgbClr val="99FF9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3" name="Group 32"/>
            <p:cNvGrpSpPr/>
            <p:nvPr/>
          </p:nvGrpSpPr>
          <p:grpSpPr>
            <a:xfrm>
              <a:off x="3997304" y="5217053"/>
              <a:ext cx="1612031" cy="304801"/>
              <a:chOff x="903210" y="4633836"/>
              <a:chExt cx="1612031" cy="304801"/>
            </a:xfrm>
          </p:grpSpPr>
          <p:cxnSp>
            <p:nvCxnSpPr>
              <p:cNvPr id="34" name="Straight Connector 33"/>
              <p:cNvCxnSpPr/>
              <p:nvPr/>
            </p:nvCxnSpPr>
            <p:spPr bwMode="auto">
              <a:xfrm flipV="1">
                <a:off x="903210" y="4633836"/>
                <a:ext cx="1612031" cy="1"/>
              </a:xfrm>
              <a:prstGeom prst="line">
                <a:avLst/>
              </a:prstGeom>
              <a:noFill/>
              <a:ln w="57150" cap="flat" cmpd="sng" algn="ctr">
                <a:solidFill>
                  <a:srgbClr val="99FF9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Straight Connector 34"/>
              <p:cNvCxnSpPr/>
              <p:nvPr/>
            </p:nvCxnSpPr>
            <p:spPr bwMode="auto">
              <a:xfrm flipV="1">
                <a:off x="903210" y="4786236"/>
                <a:ext cx="1612031" cy="1"/>
              </a:xfrm>
              <a:prstGeom prst="line">
                <a:avLst/>
              </a:prstGeom>
              <a:noFill/>
              <a:ln w="57150" cap="flat" cmpd="sng" algn="ctr">
                <a:solidFill>
                  <a:srgbClr val="99FF9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" name="Straight Connector 35"/>
              <p:cNvCxnSpPr/>
              <p:nvPr/>
            </p:nvCxnSpPr>
            <p:spPr bwMode="auto">
              <a:xfrm flipV="1">
                <a:off x="903210" y="4938636"/>
                <a:ext cx="1612031" cy="1"/>
              </a:xfrm>
              <a:prstGeom prst="line">
                <a:avLst/>
              </a:prstGeom>
              <a:noFill/>
              <a:ln w="57150" cap="flat" cmpd="sng" algn="ctr">
                <a:solidFill>
                  <a:srgbClr val="99FF9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7" name="Group 36"/>
            <p:cNvGrpSpPr/>
            <p:nvPr/>
          </p:nvGrpSpPr>
          <p:grpSpPr>
            <a:xfrm>
              <a:off x="3997304" y="5693281"/>
              <a:ext cx="1612031" cy="304801"/>
              <a:chOff x="903210" y="4633836"/>
              <a:chExt cx="1612031" cy="304801"/>
            </a:xfrm>
          </p:grpSpPr>
          <p:cxnSp>
            <p:nvCxnSpPr>
              <p:cNvPr id="38" name="Straight Connector 37"/>
              <p:cNvCxnSpPr/>
              <p:nvPr/>
            </p:nvCxnSpPr>
            <p:spPr bwMode="auto">
              <a:xfrm flipV="1">
                <a:off x="903210" y="4633836"/>
                <a:ext cx="1612031" cy="1"/>
              </a:xfrm>
              <a:prstGeom prst="line">
                <a:avLst/>
              </a:prstGeom>
              <a:noFill/>
              <a:ln w="57150" cap="flat" cmpd="sng" algn="ctr">
                <a:solidFill>
                  <a:srgbClr val="99FF9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Straight Connector 38"/>
              <p:cNvCxnSpPr/>
              <p:nvPr/>
            </p:nvCxnSpPr>
            <p:spPr bwMode="auto">
              <a:xfrm flipV="1">
                <a:off x="903210" y="4786236"/>
                <a:ext cx="1612031" cy="1"/>
              </a:xfrm>
              <a:prstGeom prst="line">
                <a:avLst/>
              </a:prstGeom>
              <a:noFill/>
              <a:ln w="57150" cap="flat" cmpd="sng" algn="ctr">
                <a:solidFill>
                  <a:srgbClr val="99FF9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" name="Straight Connector 39"/>
              <p:cNvCxnSpPr/>
              <p:nvPr/>
            </p:nvCxnSpPr>
            <p:spPr bwMode="auto">
              <a:xfrm flipV="1">
                <a:off x="903210" y="4938636"/>
                <a:ext cx="1612031" cy="1"/>
              </a:xfrm>
              <a:prstGeom prst="line">
                <a:avLst/>
              </a:prstGeom>
              <a:noFill/>
              <a:ln w="57150" cap="flat" cmpd="sng" algn="ctr">
                <a:solidFill>
                  <a:srgbClr val="99FF9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1" name="Group 40"/>
            <p:cNvGrpSpPr/>
            <p:nvPr/>
          </p:nvGrpSpPr>
          <p:grpSpPr>
            <a:xfrm>
              <a:off x="3997304" y="6150956"/>
              <a:ext cx="1612031" cy="304801"/>
              <a:chOff x="903210" y="4633836"/>
              <a:chExt cx="1612031" cy="304801"/>
            </a:xfrm>
          </p:grpSpPr>
          <p:cxnSp>
            <p:nvCxnSpPr>
              <p:cNvPr id="42" name="Straight Connector 41"/>
              <p:cNvCxnSpPr/>
              <p:nvPr/>
            </p:nvCxnSpPr>
            <p:spPr bwMode="auto">
              <a:xfrm flipV="1">
                <a:off x="903210" y="4633836"/>
                <a:ext cx="1612031" cy="1"/>
              </a:xfrm>
              <a:prstGeom prst="line">
                <a:avLst/>
              </a:prstGeom>
              <a:noFill/>
              <a:ln w="57150" cap="flat" cmpd="sng" algn="ctr">
                <a:solidFill>
                  <a:srgbClr val="99FF9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3" name="Straight Connector 42"/>
              <p:cNvCxnSpPr/>
              <p:nvPr/>
            </p:nvCxnSpPr>
            <p:spPr bwMode="auto">
              <a:xfrm flipV="1">
                <a:off x="903210" y="4786236"/>
                <a:ext cx="1612031" cy="1"/>
              </a:xfrm>
              <a:prstGeom prst="line">
                <a:avLst/>
              </a:prstGeom>
              <a:noFill/>
              <a:ln w="57150" cap="flat" cmpd="sng" algn="ctr">
                <a:solidFill>
                  <a:srgbClr val="99FF9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" name="Straight Connector 43"/>
              <p:cNvCxnSpPr/>
              <p:nvPr/>
            </p:nvCxnSpPr>
            <p:spPr bwMode="auto">
              <a:xfrm flipV="1">
                <a:off x="903210" y="4938636"/>
                <a:ext cx="1612031" cy="1"/>
              </a:xfrm>
              <a:prstGeom prst="line">
                <a:avLst/>
              </a:prstGeom>
              <a:noFill/>
              <a:ln w="57150" cap="flat" cmpd="sng" algn="ctr">
                <a:solidFill>
                  <a:srgbClr val="99FF9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cxnSp>
        <p:nvCxnSpPr>
          <p:cNvPr id="60" name="Straight Connector 59"/>
          <p:cNvCxnSpPr/>
          <p:nvPr/>
        </p:nvCxnSpPr>
        <p:spPr bwMode="auto">
          <a:xfrm flipV="1">
            <a:off x="2195729" y="1968928"/>
            <a:ext cx="1612031" cy="1"/>
          </a:xfrm>
          <a:prstGeom prst="line">
            <a:avLst/>
          </a:prstGeom>
          <a:noFill/>
          <a:ln w="571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 flipV="1">
            <a:off x="2195729" y="2121328"/>
            <a:ext cx="1612031" cy="1"/>
          </a:xfrm>
          <a:prstGeom prst="line">
            <a:avLst/>
          </a:prstGeom>
          <a:noFill/>
          <a:ln w="571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 flipV="1">
            <a:off x="2195729" y="2273728"/>
            <a:ext cx="1612031" cy="1"/>
          </a:xfrm>
          <a:prstGeom prst="line">
            <a:avLst/>
          </a:prstGeom>
          <a:noFill/>
          <a:ln w="571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 flipV="1">
            <a:off x="2195729" y="2426603"/>
            <a:ext cx="1612031" cy="1"/>
          </a:xfrm>
          <a:prstGeom prst="line">
            <a:avLst/>
          </a:prstGeom>
          <a:noFill/>
          <a:ln w="571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 flipV="1">
            <a:off x="2195729" y="2579003"/>
            <a:ext cx="1612031" cy="1"/>
          </a:xfrm>
          <a:prstGeom prst="line">
            <a:avLst/>
          </a:prstGeom>
          <a:noFill/>
          <a:ln w="571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 flipV="1">
            <a:off x="2195729" y="2731403"/>
            <a:ext cx="1612031" cy="1"/>
          </a:xfrm>
          <a:prstGeom prst="line">
            <a:avLst/>
          </a:prstGeom>
          <a:noFill/>
          <a:ln w="571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 flipV="1">
            <a:off x="2195729" y="2902831"/>
            <a:ext cx="1612031" cy="1"/>
          </a:xfrm>
          <a:prstGeom prst="line">
            <a:avLst/>
          </a:prstGeom>
          <a:noFill/>
          <a:ln w="571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 flipV="1">
            <a:off x="2195729" y="3055231"/>
            <a:ext cx="1612031" cy="1"/>
          </a:xfrm>
          <a:prstGeom prst="line">
            <a:avLst/>
          </a:prstGeom>
          <a:noFill/>
          <a:ln w="571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/>
          <p:cNvCxnSpPr/>
          <p:nvPr/>
        </p:nvCxnSpPr>
        <p:spPr bwMode="auto">
          <a:xfrm flipV="1">
            <a:off x="2195729" y="3207631"/>
            <a:ext cx="1612031" cy="1"/>
          </a:xfrm>
          <a:prstGeom prst="line">
            <a:avLst/>
          </a:prstGeom>
          <a:noFill/>
          <a:ln w="571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 flipV="1">
            <a:off x="2195729" y="3360506"/>
            <a:ext cx="1612031" cy="1"/>
          </a:xfrm>
          <a:prstGeom prst="line">
            <a:avLst/>
          </a:prstGeom>
          <a:noFill/>
          <a:ln w="571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 flipV="1">
            <a:off x="2195729" y="3512906"/>
            <a:ext cx="1612031" cy="1"/>
          </a:xfrm>
          <a:prstGeom prst="line">
            <a:avLst/>
          </a:prstGeom>
          <a:noFill/>
          <a:ln w="571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 flipV="1">
            <a:off x="2195729" y="3665306"/>
            <a:ext cx="1612031" cy="1"/>
          </a:xfrm>
          <a:prstGeom prst="line">
            <a:avLst/>
          </a:prstGeom>
          <a:noFill/>
          <a:ln w="571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>
            <a:off x="1404421" y="3785408"/>
            <a:ext cx="2943177" cy="0"/>
          </a:xfrm>
          <a:prstGeom prst="line">
            <a:avLst/>
          </a:prstGeom>
          <a:solidFill>
            <a:srgbClr val="CCCCFF"/>
          </a:solidFill>
          <a:ln w="38100" cap="flat" cmpd="sng" algn="ctr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TextBox 5"/>
          <p:cNvSpPr txBox="1">
            <a:spLocks noChangeArrowheads="1"/>
          </p:cNvSpPr>
          <p:nvPr/>
        </p:nvSpPr>
        <p:spPr bwMode="auto">
          <a:xfrm>
            <a:off x="4007686" y="2570622"/>
            <a:ext cx="20818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dirty="0" smtClean="0">
                <a:latin typeface="Calibri" charset="0"/>
                <a:cs typeface="Calibri" charset="0"/>
              </a:rPr>
              <a:t>Positive branes</a:t>
            </a:r>
            <a:endParaRPr lang="en-US" dirty="0">
              <a:latin typeface="Calibri" charset="0"/>
              <a:cs typeface="Calibri" charset="0"/>
            </a:endParaRPr>
          </a:p>
        </p:txBody>
      </p:sp>
      <p:sp>
        <p:nvSpPr>
          <p:cNvPr id="68" name="TextBox 5"/>
          <p:cNvSpPr txBox="1">
            <a:spLocks noChangeArrowheads="1"/>
          </p:cNvSpPr>
          <p:nvPr/>
        </p:nvSpPr>
        <p:spPr bwMode="auto">
          <a:xfrm>
            <a:off x="4088866" y="4356925"/>
            <a:ext cx="22136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dirty="0" smtClean="0">
                <a:latin typeface="Calibri" charset="0"/>
                <a:cs typeface="Calibri" charset="0"/>
              </a:rPr>
              <a:t>Negative branes</a:t>
            </a:r>
            <a:endParaRPr lang="en-US" dirty="0"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787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837" y="0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FF"/>
                </a:solidFill>
                <a:latin typeface="Calibri" charset="0"/>
                <a:cs typeface="Calibri" charset="0"/>
              </a:rPr>
              <a:t>Second Quantization</a:t>
            </a:r>
            <a:endParaRPr lang="en-US" sz="3200" dirty="0">
              <a:solidFill>
                <a:srgbClr val="0000FF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60344" y="2229304"/>
            <a:ext cx="644076" cy="3045846"/>
            <a:chOff x="357336" y="1447800"/>
            <a:chExt cx="644076" cy="3045846"/>
          </a:xfrm>
        </p:grpSpPr>
        <p:sp>
          <p:nvSpPr>
            <p:cNvPr id="10" name="Line 5"/>
            <p:cNvSpPr>
              <a:spLocks noChangeShapeType="1"/>
            </p:cNvSpPr>
            <p:nvPr/>
          </p:nvSpPr>
          <p:spPr bwMode="auto">
            <a:xfrm flipH="1" flipV="1">
              <a:off x="990599" y="1447800"/>
              <a:ext cx="10813" cy="304584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 rot="16200000">
              <a:off x="177658" y="2694136"/>
              <a:ext cx="82102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 dirty="0" smtClean="0">
                  <a:solidFill>
                    <a:srgbClr val="000000"/>
                  </a:solidFill>
                  <a:latin typeface="Calibri" charset="0"/>
                  <a:cs typeface="Calibri" charset="0"/>
                </a:rPr>
                <a:t>time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810874" y="1086787"/>
            <a:ext cx="2898775" cy="5200836"/>
            <a:chOff x="2022475" y="1172254"/>
            <a:chExt cx="2898775" cy="5420634"/>
          </a:xfrm>
        </p:grpSpPr>
        <p:grpSp>
          <p:nvGrpSpPr>
            <p:cNvPr id="22" name="Group 21"/>
            <p:cNvGrpSpPr/>
            <p:nvPr/>
          </p:nvGrpSpPr>
          <p:grpSpPr>
            <a:xfrm>
              <a:off x="2613472" y="1172254"/>
              <a:ext cx="1587606" cy="4395959"/>
              <a:chOff x="2540170" y="1318787"/>
              <a:chExt cx="1587606" cy="4395959"/>
            </a:xfrm>
          </p:grpSpPr>
          <p:sp>
            <p:nvSpPr>
              <p:cNvPr id="14" name="Rounded Rectangle 13"/>
              <p:cNvSpPr/>
              <p:nvPr/>
            </p:nvSpPr>
            <p:spPr bwMode="auto">
              <a:xfrm>
                <a:off x="2857690" y="1538585"/>
                <a:ext cx="1038050" cy="4176161"/>
              </a:xfrm>
              <a:prstGeom prst="roundRect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>
                <a:off x="2540170" y="1318787"/>
                <a:ext cx="1587606" cy="451807"/>
              </a:xfrm>
              <a:prstGeom prst="rect">
                <a:avLst/>
              </a:prstGeom>
              <a:solidFill>
                <a:srgbClr val="FFFFFF"/>
              </a:solidFill>
              <a:ln w="57150" cmpd="sng">
                <a:noFill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  <p:cxnSp>
            <p:nvCxnSpPr>
              <p:cNvPr id="17" name="Straight Arrow Connector 16"/>
              <p:cNvCxnSpPr/>
              <p:nvPr/>
            </p:nvCxnSpPr>
            <p:spPr bwMode="auto">
              <a:xfrm>
                <a:off x="2857692" y="3260336"/>
                <a:ext cx="0" cy="341908"/>
              </a:xfrm>
              <a:prstGeom prst="straightConnector1">
                <a:avLst/>
              </a:prstGeom>
              <a:solidFill>
                <a:srgbClr val="CCCCFF"/>
              </a:solidFill>
              <a:ln w="57150" cap="flat" cmpd="sng" algn="ctr">
                <a:solidFill>
                  <a:srgbClr val="FF0000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" name="Straight Arrow Connector 18"/>
              <p:cNvCxnSpPr/>
              <p:nvPr/>
            </p:nvCxnSpPr>
            <p:spPr bwMode="auto">
              <a:xfrm flipV="1">
                <a:off x="3889382" y="3205149"/>
                <a:ext cx="0" cy="341908"/>
              </a:xfrm>
              <a:prstGeom prst="straightConnector1">
                <a:avLst/>
              </a:prstGeom>
              <a:solidFill>
                <a:srgbClr val="CCCCFF"/>
              </a:solidFill>
              <a:ln w="57150" cap="flat" cmpd="sng" algn="ctr">
                <a:solidFill>
                  <a:srgbClr val="FF0000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" name="Straight Arrow Connector 19"/>
              <p:cNvCxnSpPr/>
              <p:nvPr/>
            </p:nvCxnSpPr>
            <p:spPr bwMode="auto">
              <a:xfrm rot="5400000" flipH="1" flipV="1">
                <a:off x="3370102" y="5543317"/>
                <a:ext cx="0" cy="341908"/>
              </a:xfrm>
              <a:prstGeom prst="straightConnector1">
                <a:avLst/>
              </a:prstGeom>
              <a:solidFill>
                <a:srgbClr val="CCCCFF"/>
              </a:solidFill>
              <a:ln w="57150" cap="flat" cmpd="sng" algn="ctr">
                <a:solidFill>
                  <a:srgbClr val="FF0000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aphicFrame>
          <p:nvGraphicFramePr>
            <p:cNvPr id="23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42281489"/>
                </p:ext>
              </p:extLst>
            </p:nvPr>
          </p:nvGraphicFramePr>
          <p:xfrm>
            <a:off x="2022475" y="2322513"/>
            <a:ext cx="706438" cy="590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3118" name="Equation" r:id="rId3" imgW="304800" imgH="254000" progId="Equation.DSMT4">
                    <p:embed/>
                  </p:oleObj>
                </mc:Choice>
                <mc:Fallback>
                  <p:oleObj name="Equation" r:id="rId3" imgW="304800" imgH="2540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22475" y="2322513"/>
                          <a:ext cx="706438" cy="590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05411173"/>
                </p:ext>
              </p:extLst>
            </p:nvPr>
          </p:nvGraphicFramePr>
          <p:xfrm>
            <a:off x="4213225" y="2322513"/>
            <a:ext cx="708025" cy="590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3119" name="Equation" r:id="rId5" imgW="304800" imgH="254000" progId="Equation.DSMT4">
                    <p:embed/>
                  </p:oleObj>
                </mc:Choice>
                <mc:Fallback>
                  <p:oleObj name="Equation" r:id="rId5" imgW="304800" imgH="2540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13225" y="2322513"/>
                          <a:ext cx="708025" cy="590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5" name="Group 24"/>
            <p:cNvGrpSpPr/>
            <p:nvPr/>
          </p:nvGrpSpPr>
          <p:grpSpPr>
            <a:xfrm>
              <a:off x="3083392" y="1544452"/>
              <a:ext cx="1038050" cy="4176161"/>
              <a:chOff x="2857690" y="1538585"/>
              <a:chExt cx="1038050" cy="4176161"/>
            </a:xfrm>
          </p:grpSpPr>
          <p:sp>
            <p:nvSpPr>
              <p:cNvPr id="26" name="Rounded Rectangle 25"/>
              <p:cNvSpPr/>
              <p:nvPr/>
            </p:nvSpPr>
            <p:spPr bwMode="auto">
              <a:xfrm>
                <a:off x="2857690" y="1538585"/>
                <a:ext cx="1038050" cy="4176161"/>
              </a:xfrm>
              <a:prstGeom prst="roundRect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  <p:cxnSp>
            <p:nvCxnSpPr>
              <p:cNvPr id="28" name="Straight Arrow Connector 27"/>
              <p:cNvCxnSpPr/>
              <p:nvPr/>
            </p:nvCxnSpPr>
            <p:spPr bwMode="auto">
              <a:xfrm>
                <a:off x="2857692" y="3260336"/>
                <a:ext cx="0" cy="341908"/>
              </a:xfrm>
              <a:prstGeom prst="straightConnector1">
                <a:avLst/>
              </a:prstGeom>
              <a:solidFill>
                <a:srgbClr val="CCCCFF"/>
              </a:solidFill>
              <a:ln w="57150" cap="flat" cmpd="sng" algn="ctr">
                <a:solidFill>
                  <a:srgbClr val="FF0000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9" name="Straight Arrow Connector 28"/>
              <p:cNvCxnSpPr/>
              <p:nvPr/>
            </p:nvCxnSpPr>
            <p:spPr bwMode="auto">
              <a:xfrm flipV="1">
                <a:off x="3889382" y="3205149"/>
                <a:ext cx="0" cy="341908"/>
              </a:xfrm>
              <a:prstGeom prst="straightConnector1">
                <a:avLst/>
              </a:prstGeom>
              <a:solidFill>
                <a:srgbClr val="CCCCFF"/>
              </a:solidFill>
              <a:ln w="57150" cap="flat" cmpd="sng" algn="ctr">
                <a:solidFill>
                  <a:srgbClr val="FF0000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" name="Straight Arrow Connector 29"/>
              <p:cNvCxnSpPr/>
              <p:nvPr/>
            </p:nvCxnSpPr>
            <p:spPr bwMode="auto">
              <a:xfrm rot="5400000" flipH="1" flipV="1">
                <a:off x="3370102" y="5543317"/>
                <a:ext cx="0" cy="341908"/>
              </a:xfrm>
              <a:prstGeom prst="straightConnector1">
                <a:avLst/>
              </a:prstGeom>
              <a:solidFill>
                <a:srgbClr val="CCCCFF"/>
              </a:solidFill>
              <a:ln w="57150" cap="flat" cmpd="sng" algn="ctr">
                <a:solidFill>
                  <a:srgbClr val="FF0000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3" name="Rectangle 32"/>
            <p:cNvSpPr/>
            <p:nvPr/>
          </p:nvSpPr>
          <p:spPr bwMode="auto">
            <a:xfrm>
              <a:off x="2613472" y="1403743"/>
              <a:ext cx="1916859" cy="451807"/>
            </a:xfrm>
            <a:prstGeom prst="rect">
              <a:avLst/>
            </a:prstGeom>
            <a:solidFill>
              <a:srgbClr val="FFFFFF"/>
            </a:solidFill>
            <a:ln w="57150" cmpd="sng"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graphicFrame>
          <p:nvGraphicFramePr>
            <p:cNvPr id="37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5018656"/>
                </p:ext>
              </p:extLst>
            </p:nvPr>
          </p:nvGraphicFramePr>
          <p:xfrm>
            <a:off x="2809491" y="1274047"/>
            <a:ext cx="412750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3120" name="Equation" r:id="rId7" imgW="177800" imgH="152400" progId="Equation.DSMT4">
                    <p:embed/>
                  </p:oleObj>
                </mc:Choice>
                <mc:Fallback>
                  <p:oleObj name="Equation" r:id="rId7" imgW="177800" imgH="152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9491" y="1274047"/>
                          <a:ext cx="412750" cy="355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61602431"/>
                </p:ext>
              </p:extLst>
            </p:nvPr>
          </p:nvGraphicFramePr>
          <p:xfrm>
            <a:off x="3938880" y="1267704"/>
            <a:ext cx="412750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3121" name="Equation" r:id="rId9" imgW="177800" imgH="152400" progId="Equation.DSMT4">
                    <p:embed/>
                  </p:oleObj>
                </mc:Choice>
                <mc:Fallback>
                  <p:oleObj name="Equation" r:id="rId9" imgW="177800" imgH="152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8880" y="1267704"/>
                          <a:ext cx="412750" cy="355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78051628"/>
                </p:ext>
              </p:extLst>
            </p:nvPr>
          </p:nvGraphicFramePr>
          <p:xfrm>
            <a:off x="2889250" y="6118225"/>
            <a:ext cx="1414463" cy="474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3122" name="Equation" r:id="rId10" imgW="609600" imgH="203200" progId="Equation.DSMT4">
                    <p:embed/>
                  </p:oleObj>
                </mc:Choice>
                <mc:Fallback>
                  <p:oleObj name="Equation" r:id="rId10" imgW="609600" imgH="203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9250" y="6118225"/>
                          <a:ext cx="1414463" cy="4746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3"/>
          <p:cNvGrpSpPr/>
          <p:nvPr/>
        </p:nvGrpSpPr>
        <p:grpSpPr>
          <a:xfrm>
            <a:off x="5911034" y="859507"/>
            <a:ext cx="2332306" cy="4708706"/>
            <a:chOff x="5911034" y="799407"/>
            <a:chExt cx="2332306" cy="5396110"/>
          </a:xfrm>
        </p:grpSpPr>
        <p:sp>
          <p:nvSpPr>
            <p:cNvPr id="39" name="Freeform 38"/>
            <p:cNvSpPr/>
            <p:nvPr/>
          </p:nvSpPr>
          <p:spPr>
            <a:xfrm>
              <a:off x="5911034" y="799407"/>
              <a:ext cx="2332306" cy="4256489"/>
            </a:xfrm>
            <a:custGeom>
              <a:avLst/>
              <a:gdLst>
                <a:gd name="connsiteX0" fmla="*/ 0 w 1514332"/>
                <a:gd name="connsiteY0" fmla="*/ 4676811 h 4676811"/>
                <a:gd name="connsiteX1" fmla="*/ 134336 w 1514332"/>
                <a:gd name="connsiteY1" fmla="*/ 390752 h 4676811"/>
                <a:gd name="connsiteX2" fmla="*/ 317521 w 1514332"/>
                <a:gd name="connsiteY2" fmla="*/ 4188372 h 4676811"/>
                <a:gd name="connsiteX3" fmla="*/ 586193 w 1514332"/>
                <a:gd name="connsiteY3" fmla="*/ 415174 h 4676811"/>
                <a:gd name="connsiteX4" fmla="*/ 1123537 w 1514332"/>
                <a:gd name="connsiteY4" fmla="*/ 4261638 h 4676811"/>
                <a:gd name="connsiteX5" fmla="*/ 1514332 w 1514332"/>
                <a:gd name="connsiteY5" fmla="*/ 0 h 4676811"/>
                <a:gd name="connsiteX0" fmla="*/ 0 w 1514332"/>
                <a:gd name="connsiteY0" fmla="*/ 4676811 h 4676811"/>
                <a:gd name="connsiteX1" fmla="*/ 134336 w 1514332"/>
                <a:gd name="connsiteY1" fmla="*/ 390752 h 4676811"/>
                <a:gd name="connsiteX2" fmla="*/ 317521 w 1514332"/>
                <a:gd name="connsiteY2" fmla="*/ 4188372 h 4676811"/>
                <a:gd name="connsiteX3" fmla="*/ 915927 w 1514332"/>
                <a:gd name="connsiteY3" fmla="*/ 415174 h 4676811"/>
                <a:gd name="connsiteX4" fmla="*/ 1123537 w 1514332"/>
                <a:gd name="connsiteY4" fmla="*/ 4261638 h 4676811"/>
                <a:gd name="connsiteX5" fmla="*/ 1514332 w 1514332"/>
                <a:gd name="connsiteY5" fmla="*/ 0 h 4676811"/>
                <a:gd name="connsiteX0" fmla="*/ 0 w 1514332"/>
                <a:gd name="connsiteY0" fmla="*/ 4676811 h 4676811"/>
                <a:gd name="connsiteX1" fmla="*/ 134336 w 1514332"/>
                <a:gd name="connsiteY1" fmla="*/ 390752 h 4676811"/>
                <a:gd name="connsiteX2" fmla="*/ 549555 w 1514332"/>
                <a:gd name="connsiteY2" fmla="*/ 4334904 h 4676811"/>
                <a:gd name="connsiteX3" fmla="*/ 915927 w 1514332"/>
                <a:gd name="connsiteY3" fmla="*/ 415174 h 4676811"/>
                <a:gd name="connsiteX4" fmla="*/ 1123537 w 1514332"/>
                <a:gd name="connsiteY4" fmla="*/ 4261638 h 4676811"/>
                <a:gd name="connsiteX5" fmla="*/ 1514332 w 1514332"/>
                <a:gd name="connsiteY5" fmla="*/ 0 h 4676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4332" h="4676811">
                  <a:moveTo>
                    <a:pt x="0" y="4676811"/>
                  </a:moveTo>
                  <a:cubicBezTo>
                    <a:pt x="40708" y="2574484"/>
                    <a:pt x="42744" y="447736"/>
                    <a:pt x="134336" y="390752"/>
                  </a:cubicBezTo>
                  <a:cubicBezTo>
                    <a:pt x="225928" y="333768"/>
                    <a:pt x="419290" y="4330834"/>
                    <a:pt x="549555" y="4334904"/>
                  </a:cubicBezTo>
                  <a:cubicBezTo>
                    <a:pt x="679820" y="4338974"/>
                    <a:pt x="820263" y="427385"/>
                    <a:pt x="915927" y="415174"/>
                  </a:cubicBezTo>
                  <a:cubicBezTo>
                    <a:pt x="1011591" y="402963"/>
                    <a:pt x="1023803" y="4330834"/>
                    <a:pt x="1123537" y="4261638"/>
                  </a:cubicBezTo>
                  <a:cubicBezTo>
                    <a:pt x="1223271" y="4192442"/>
                    <a:pt x="1514332" y="0"/>
                    <a:pt x="1514332" y="0"/>
                  </a:cubicBezTo>
                </a:path>
              </a:pathLst>
            </a:custGeom>
            <a:ln w="57150" cmpd="sng">
              <a:solidFill>
                <a:srgbClr val="FF0000"/>
              </a:solidFill>
              <a:headEnd type="none"/>
              <a:tailEnd type="triangle"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graphicFrame>
          <p:nvGraphicFramePr>
            <p:cNvPr id="41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97452848"/>
                </p:ext>
              </p:extLst>
            </p:nvPr>
          </p:nvGraphicFramePr>
          <p:xfrm>
            <a:off x="5911034" y="5365254"/>
            <a:ext cx="2063750" cy="830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3123" name="Equation" r:id="rId12" imgW="889000" imgH="355600" progId="Equation.DSMT4">
                    <p:embed/>
                  </p:oleObj>
                </mc:Choice>
                <mc:Fallback>
                  <p:oleObj name="Equation" r:id="rId12" imgW="889000" imgH="355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11034" y="5365254"/>
                          <a:ext cx="2063750" cy="830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Group 8"/>
          <p:cNvGrpSpPr/>
          <p:nvPr/>
        </p:nvGrpSpPr>
        <p:grpSpPr>
          <a:xfrm>
            <a:off x="2941905" y="2475531"/>
            <a:ext cx="1165422" cy="1817355"/>
            <a:chOff x="2941905" y="2475531"/>
            <a:chExt cx="1165422" cy="1817355"/>
          </a:xfrm>
        </p:grpSpPr>
        <p:sp>
          <p:nvSpPr>
            <p:cNvPr id="8" name="Freeform 7"/>
            <p:cNvSpPr/>
            <p:nvPr/>
          </p:nvSpPr>
          <p:spPr>
            <a:xfrm>
              <a:off x="2941905" y="2475531"/>
              <a:ext cx="1032649" cy="464735"/>
            </a:xfrm>
            <a:custGeom>
              <a:avLst/>
              <a:gdLst>
                <a:gd name="connsiteX0" fmla="*/ 0 w 1175085"/>
                <a:gd name="connsiteY0" fmla="*/ 261144 h 522822"/>
                <a:gd name="connsiteX1" fmla="*/ 415434 w 1175085"/>
                <a:gd name="connsiteY1" fmla="*/ 0 h 522822"/>
                <a:gd name="connsiteX2" fmla="*/ 415434 w 1175085"/>
                <a:gd name="connsiteY2" fmla="*/ 0 h 522822"/>
                <a:gd name="connsiteX3" fmla="*/ 830868 w 1175085"/>
                <a:gd name="connsiteY3" fmla="*/ 522288 h 522822"/>
                <a:gd name="connsiteX4" fmla="*/ 1175085 w 1175085"/>
                <a:gd name="connsiteY4" fmla="*/ 106832 h 522822"/>
                <a:gd name="connsiteX0" fmla="*/ 0 w 1175085"/>
                <a:gd name="connsiteY0" fmla="*/ 262075 h 531666"/>
                <a:gd name="connsiteX1" fmla="*/ 415434 w 1175085"/>
                <a:gd name="connsiteY1" fmla="*/ 931 h 531666"/>
                <a:gd name="connsiteX2" fmla="*/ 878346 w 1175085"/>
                <a:gd name="connsiteY2" fmla="*/ 357037 h 531666"/>
                <a:gd name="connsiteX3" fmla="*/ 830868 w 1175085"/>
                <a:gd name="connsiteY3" fmla="*/ 523219 h 531666"/>
                <a:gd name="connsiteX4" fmla="*/ 1175085 w 1175085"/>
                <a:gd name="connsiteY4" fmla="*/ 107763 h 531666"/>
                <a:gd name="connsiteX0" fmla="*/ 0 w 1175085"/>
                <a:gd name="connsiteY0" fmla="*/ 261687 h 529087"/>
                <a:gd name="connsiteX1" fmla="*/ 415434 w 1175085"/>
                <a:gd name="connsiteY1" fmla="*/ 543 h 529087"/>
                <a:gd name="connsiteX2" fmla="*/ 747781 w 1175085"/>
                <a:gd name="connsiteY2" fmla="*/ 332909 h 529087"/>
                <a:gd name="connsiteX3" fmla="*/ 830868 w 1175085"/>
                <a:gd name="connsiteY3" fmla="*/ 522831 h 529087"/>
                <a:gd name="connsiteX4" fmla="*/ 1175085 w 1175085"/>
                <a:gd name="connsiteY4" fmla="*/ 107375 h 529087"/>
                <a:gd name="connsiteX0" fmla="*/ 0 w 1175085"/>
                <a:gd name="connsiteY0" fmla="*/ 261687 h 461106"/>
                <a:gd name="connsiteX1" fmla="*/ 415434 w 1175085"/>
                <a:gd name="connsiteY1" fmla="*/ 543 h 461106"/>
                <a:gd name="connsiteX2" fmla="*/ 747781 w 1175085"/>
                <a:gd name="connsiteY2" fmla="*/ 332909 h 461106"/>
                <a:gd name="connsiteX3" fmla="*/ 1080128 w 1175085"/>
                <a:gd name="connsiteY3" fmla="*/ 451610 h 461106"/>
                <a:gd name="connsiteX4" fmla="*/ 1175085 w 1175085"/>
                <a:gd name="connsiteY4" fmla="*/ 107375 h 461106"/>
                <a:gd name="connsiteX0" fmla="*/ 0 w 1293780"/>
                <a:gd name="connsiteY0" fmla="*/ 261687 h 464735"/>
                <a:gd name="connsiteX1" fmla="*/ 415434 w 1293780"/>
                <a:gd name="connsiteY1" fmla="*/ 543 h 464735"/>
                <a:gd name="connsiteX2" fmla="*/ 747781 w 1293780"/>
                <a:gd name="connsiteY2" fmla="*/ 332909 h 464735"/>
                <a:gd name="connsiteX3" fmla="*/ 1080128 w 1293780"/>
                <a:gd name="connsiteY3" fmla="*/ 451610 h 464735"/>
                <a:gd name="connsiteX4" fmla="*/ 1293780 w 1293780"/>
                <a:gd name="connsiteY4" fmla="*/ 48024 h 46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3780" h="464735">
                  <a:moveTo>
                    <a:pt x="0" y="261687"/>
                  </a:moveTo>
                  <a:cubicBezTo>
                    <a:pt x="138478" y="174639"/>
                    <a:pt x="290804" y="-11327"/>
                    <a:pt x="415434" y="543"/>
                  </a:cubicBezTo>
                  <a:cubicBezTo>
                    <a:pt x="540064" y="12413"/>
                    <a:pt x="636999" y="257731"/>
                    <a:pt x="747781" y="332909"/>
                  </a:cubicBezTo>
                  <a:cubicBezTo>
                    <a:pt x="858563" y="408087"/>
                    <a:pt x="989128" y="499091"/>
                    <a:pt x="1080128" y="451610"/>
                  </a:cubicBezTo>
                  <a:cubicBezTo>
                    <a:pt x="1171128" y="404129"/>
                    <a:pt x="1293780" y="48024"/>
                    <a:pt x="1293780" y="48024"/>
                  </a:cubicBezTo>
                </a:path>
              </a:pathLst>
            </a:custGeom>
            <a:ln w="38100" cmpd="sng">
              <a:solidFill>
                <a:srgbClr val="3FB920"/>
              </a:solidFill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>
              <a:off x="3074678" y="3211016"/>
              <a:ext cx="1032649" cy="464735"/>
            </a:xfrm>
            <a:custGeom>
              <a:avLst/>
              <a:gdLst>
                <a:gd name="connsiteX0" fmla="*/ 0 w 1175085"/>
                <a:gd name="connsiteY0" fmla="*/ 261144 h 522822"/>
                <a:gd name="connsiteX1" fmla="*/ 415434 w 1175085"/>
                <a:gd name="connsiteY1" fmla="*/ 0 h 522822"/>
                <a:gd name="connsiteX2" fmla="*/ 415434 w 1175085"/>
                <a:gd name="connsiteY2" fmla="*/ 0 h 522822"/>
                <a:gd name="connsiteX3" fmla="*/ 830868 w 1175085"/>
                <a:gd name="connsiteY3" fmla="*/ 522288 h 522822"/>
                <a:gd name="connsiteX4" fmla="*/ 1175085 w 1175085"/>
                <a:gd name="connsiteY4" fmla="*/ 106832 h 522822"/>
                <a:gd name="connsiteX0" fmla="*/ 0 w 1175085"/>
                <a:gd name="connsiteY0" fmla="*/ 262075 h 531666"/>
                <a:gd name="connsiteX1" fmla="*/ 415434 w 1175085"/>
                <a:gd name="connsiteY1" fmla="*/ 931 h 531666"/>
                <a:gd name="connsiteX2" fmla="*/ 878346 w 1175085"/>
                <a:gd name="connsiteY2" fmla="*/ 357037 h 531666"/>
                <a:gd name="connsiteX3" fmla="*/ 830868 w 1175085"/>
                <a:gd name="connsiteY3" fmla="*/ 523219 h 531666"/>
                <a:gd name="connsiteX4" fmla="*/ 1175085 w 1175085"/>
                <a:gd name="connsiteY4" fmla="*/ 107763 h 531666"/>
                <a:gd name="connsiteX0" fmla="*/ 0 w 1175085"/>
                <a:gd name="connsiteY0" fmla="*/ 261687 h 529087"/>
                <a:gd name="connsiteX1" fmla="*/ 415434 w 1175085"/>
                <a:gd name="connsiteY1" fmla="*/ 543 h 529087"/>
                <a:gd name="connsiteX2" fmla="*/ 747781 w 1175085"/>
                <a:gd name="connsiteY2" fmla="*/ 332909 h 529087"/>
                <a:gd name="connsiteX3" fmla="*/ 830868 w 1175085"/>
                <a:gd name="connsiteY3" fmla="*/ 522831 h 529087"/>
                <a:gd name="connsiteX4" fmla="*/ 1175085 w 1175085"/>
                <a:gd name="connsiteY4" fmla="*/ 107375 h 529087"/>
                <a:gd name="connsiteX0" fmla="*/ 0 w 1175085"/>
                <a:gd name="connsiteY0" fmla="*/ 261687 h 461106"/>
                <a:gd name="connsiteX1" fmla="*/ 415434 w 1175085"/>
                <a:gd name="connsiteY1" fmla="*/ 543 h 461106"/>
                <a:gd name="connsiteX2" fmla="*/ 747781 w 1175085"/>
                <a:gd name="connsiteY2" fmla="*/ 332909 h 461106"/>
                <a:gd name="connsiteX3" fmla="*/ 1080128 w 1175085"/>
                <a:gd name="connsiteY3" fmla="*/ 451610 h 461106"/>
                <a:gd name="connsiteX4" fmla="*/ 1175085 w 1175085"/>
                <a:gd name="connsiteY4" fmla="*/ 107375 h 461106"/>
                <a:gd name="connsiteX0" fmla="*/ 0 w 1293780"/>
                <a:gd name="connsiteY0" fmla="*/ 261687 h 464735"/>
                <a:gd name="connsiteX1" fmla="*/ 415434 w 1293780"/>
                <a:gd name="connsiteY1" fmla="*/ 543 h 464735"/>
                <a:gd name="connsiteX2" fmla="*/ 747781 w 1293780"/>
                <a:gd name="connsiteY2" fmla="*/ 332909 h 464735"/>
                <a:gd name="connsiteX3" fmla="*/ 1080128 w 1293780"/>
                <a:gd name="connsiteY3" fmla="*/ 451610 h 464735"/>
                <a:gd name="connsiteX4" fmla="*/ 1293780 w 1293780"/>
                <a:gd name="connsiteY4" fmla="*/ 48024 h 46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3780" h="464735">
                  <a:moveTo>
                    <a:pt x="0" y="261687"/>
                  </a:moveTo>
                  <a:cubicBezTo>
                    <a:pt x="138478" y="174639"/>
                    <a:pt x="290804" y="-11327"/>
                    <a:pt x="415434" y="543"/>
                  </a:cubicBezTo>
                  <a:cubicBezTo>
                    <a:pt x="540064" y="12413"/>
                    <a:pt x="636999" y="257731"/>
                    <a:pt x="747781" y="332909"/>
                  </a:cubicBezTo>
                  <a:cubicBezTo>
                    <a:pt x="858563" y="408087"/>
                    <a:pt x="989128" y="499091"/>
                    <a:pt x="1080128" y="451610"/>
                  </a:cubicBezTo>
                  <a:cubicBezTo>
                    <a:pt x="1171128" y="404129"/>
                    <a:pt x="1293780" y="48024"/>
                    <a:pt x="1293780" y="48024"/>
                  </a:cubicBezTo>
                </a:path>
              </a:pathLst>
            </a:custGeom>
            <a:ln w="38100" cmpd="sng">
              <a:solidFill>
                <a:srgbClr val="3FB920"/>
              </a:solidFill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4" name="Freeform 43"/>
            <p:cNvSpPr/>
            <p:nvPr/>
          </p:nvSpPr>
          <p:spPr>
            <a:xfrm>
              <a:off x="3062423" y="3828151"/>
              <a:ext cx="1032649" cy="464735"/>
            </a:xfrm>
            <a:custGeom>
              <a:avLst/>
              <a:gdLst>
                <a:gd name="connsiteX0" fmla="*/ 0 w 1175085"/>
                <a:gd name="connsiteY0" fmla="*/ 261144 h 522822"/>
                <a:gd name="connsiteX1" fmla="*/ 415434 w 1175085"/>
                <a:gd name="connsiteY1" fmla="*/ 0 h 522822"/>
                <a:gd name="connsiteX2" fmla="*/ 415434 w 1175085"/>
                <a:gd name="connsiteY2" fmla="*/ 0 h 522822"/>
                <a:gd name="connsiteX3" fmla="*/ 830868 w 1175085"/>
                <a:gd name="connsiteY3" fmla="*/ 522288 h 522822"/>
                <a:gd name="connsiteX4" fmla="*/ 1175085 w 1175085"/>
                <a:gd name="connsiteY4" fmla="*/ 106832 h 522822"/>
                <a:gd name="connsiteX0" fmla="*/ 0 w 1175085"/>
                <a:gd name="connsiteY0" fmla="*/ 262075 h 531666"/>
                <a:gd name="connsiteX1" fmla="*/ 415434 w 1175085"/>
                <a:gd name="connsiteY1" fmla="*/ 931 h 531666"/>
                <a:gd name="connsiteX2" fmla="*/ 878346 w 1175085"/>
                <a:gd name="connsiteY2" fmla="*/ 357037 h 531666"/>
                <a:gd name="connsiteX3" fmla="*/ 830868 w 1175085"/>
                <a:gd name="connsiteY3" fmla="*/ 523219 h 531666"/>
                <a:gd name="connsiteX4" fmla="*/ 1175085 w 1175085"/>
                <a:gd name="connsiteY4" fmla="*/ 107763 h 531666"/>
                <a:gd name="connsiteX0" fmla="*/ 0 w 1175085"/>
                <a:gd name="connsiteY0" fmla="*/ 261687 h 529087"/>
                <a:gd name="connsiteX1" fmla="*/ 415434 w 1175085"/>
                <a:gd name="connsiteY1" fmla="*/ 543 h 529087"/>
                <a:gd name="connsiteX2" fmla="*/ 747781 w 1175085"/>
                <a:gd name="connsiteY2" fmla="*/ 332909 h 529087"/>
                <a:gd name="connsiteX3" fmla="*/ 830868 w 1175085"/>
                <a:gd name="connsiteY3" fmla="*/ 522831 h 529087"/>
                <a:gd name="connsiteX4" fmla="*/ 1175085 w 1175085"/>
                <a:gd name="connsiteY4" fmla="*/ 107375 h 529087"/>
                <a:gd name="connsiteX0" fmla="*/ 0 w 1175085"/>
                <a:gd name="connsiteY0" fmla="*/ 261687 h 461106"/>
                <a:gd name="connsiteX1" fmla="*/ 415434 w 1175085"/>
                <a:gd name="connsiteY1" fmla="*/ 543 h 461106"/>
                <a:gd name="connsiteX2" fmla="*/ 747781 w 1175085"/>
                <a:gd name="connsiteY2" fmla="*/ 332909 h 461106"/>
                <a:gd name="connsiteX3" fmla="*/ 1080128 w 1175085"/>
                <a:gd name="connsiteY3" fmla="*/ 451610 h 461106"/>
                <a:gd name="connsiteX4" fmla="*/ 1175085 w 1175085"/>
                <a:gd name="connsiteY4" fmla="*/ 107375 h 461106"/>
                <a:gd name="connsiteX0" fmla="*/ 0 w 1293780"/>
                <a:gd name="connsiteY0" fmla="*/ 261687 h 464735"/>
                <a:gd name="connsiteX1" fmla="*/ 415434 w 1293780"/>
                <a:gd name="connsiteY1" fmla="*/ 543 h 464735"/>
                <a:gd name="connsiteX2" fmla="*/ 747781 w 1293780"/>
                <a:gd name="connsiteY2" fmla="*/ 332909 h 464735"/>
                <a:gd name="connsiteX3" fmla="*/ 1080128 w 1293780"/>
                <a:gd name="connsiteY3" fmla="*/ 451610 h 464735"/>
                <a:gd name="connsiteX4" fmla="*/ 1293780 w 1293780"/>
                <a:gd name="connsiteY4" fmla="*/ 48024 h 46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3780" h="464735">
                  <a:moveTo>
                    <a:pt x="0" y="261687"/>
                  </a:moveTo>
                  <a:cubicBezTo>
                    <a:pt x="138478" y="174639"/>
                    <a:pt x="290804" y="-11327"/>
                    <a:pt x="415434" y="543"/>
                  </a:cubicBezTo>
                  <a:cubicBezTo>
                    <a:pt x="540064" y="12413"/>
                    <a:pt x="636999" y="257731"/>
                    <a:pt x="747781" y="332909"/>
                  </a:cubicBezTo>
                  <a:cubicBezTo>
                    <a:pt x="858563" y="408087"/>
                    <a:pt x="989128" y="499091"/>
                    <a:pt x="1080128" y="451610"/>
                  </a:cubicBezTo>
                  <a:cubicBezTo>
                    <a:pt x="1171128" y="404129"/>
                    <a:pt x="1293780" y="48024"/>
                    <a:pt x="1293780" y="48024"/>
                  </a:cubicBezTo>
                </a:path>
              </a:pathLst>
            </a:custGeom>
            <a:ln w="38100" cmpd="sng">
              <a:solidFill>
                <a:srgbClr val="3FB920"/>
              </a:solidFill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</p:grpSp>
      <p:graphicFrame>
        <p:nvGraphicFramePr>
          <p:cNvPr id="4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3448220"/>
              </p:ext>
            </p:extLst>
          </p:nvPr>
        </p:nvGraphicFramePr>
        <p:xfrm>
          <a:off x="4575175" y="5832475"/>
          <a:ext cx="3951288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124" name="Equation" r:id="rId14" imgW="1701800" imgH="355600" progId="Equation.DSMT4">
                  <p:embed/>
                </p:oleObj>
              </mc:Choice>
              <mc:Fallback>
                <p:oleObj name="Equation" r:id="rId14" imgW="17018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5175" y="5832475"/>
                        <a:ext cx="3951288" cy="72390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653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3"/>
          <p:cNvSpPr>
            <a:spLocks noChangeArrowheads="1"/>
          </p:cNvSpPr>
          <p:nvPr/>
        </p:nvSpPr>
        <p:spPr bwMode="auto">
          <a:xfrm>
            <a:off x="457200" y="1158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200" b="1" dirty="0" smtClean="0">
                <a:solidFill>
                  <a:srgbClr val="0000FF"/>
                </a:solidFill>
                <a:latin typeface="Calibri" charset="0"/>
                <a:cs typeface="Calibri" charset="0"/>
              </a:rPr>
              <a:t>Supergroup </a:t>
            </a:r>
            <a:r>
              <a:rPr lang="en-US" sz="3200" b="1" dirty="0">
                <a:solidFill>
                  <a:srgbClr val="0000FF"/>
                </a:solidFill>
                <a:latin typeface="Calibri" charset="0"/>
                <a:cs typeface="Calibri" charset="0"/>
              </a:rPr>
              <a:t>Gauge Theories</a:t>
            </a:r>
          </a:p>
        </p:txBody>
      </p:sp>
      <p:sp>
        <p:nvSpPr>
          <p:cNvPr id="110596" name="TextBox 5"/>
          <p:cNvSpPr txBox="1">
            <a:spLocks noChangeArrowheads="1"/>
          </p:cNvSpPr>
          <p:nvPr/>
        </p:nvSpPr>
        <p:spPr bwMode="auto">
          <a:xfrm>
            <a:off x="659310" y="1348189"/>
            <a:ext cx="37561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i="1" dirty="0" smtClean="0">
                <a:latin typeface="Calibri" charset="0"/>
                <a:cs typeface="Calibri" charset="0"/>
              </a:rPr>
              <a:t>U</a:t>
            </a:r>
            <a:r>
              <a:rPr lang="en-US" dirty="0" smtClean="0">
                <a:latin typeface="Calibri" charset="0"/>
                <a:cs typeface="Calibri" charset="0"/>
              </a:rPr>
              <a:t>(</a:t>
            </a:r>
            <a:r>
              <a:rPr lang="en-US" i="1" dirty="0" smtClean="0">
                <a:latin typeface="Calibri" charset="0"/>
                <a:cs typeface="Calibri" charset="0"/>
              </a:rPr>
              <a:t>N </a:t>
            </a:r>
            <a:r>
              <a:rPr lang="en-US" dirty="0" smtClean="0">
                <a:latin typeface="Calibri" charset="0"/>
                <a:cs typeface="Calibri" charset="0"/>
              </a:rPr>
              <a:t>+ </a:t>
            </a:r>
            <a:r>
              <a:rPr lang="en-US" i="1" dirty="0" err="1" smtClean="0">
                <a:latin typeface="Calibri" charset="0"/>
                <a:cs typeface="Calibri" charset="0"/>
              </a:rPr>
              <a:t>k</a:t>
            </a:r>
            <a:r>
              <a:rPr lang="en-US" dirty="0" err="1" smtClean="0">
                <a:latin typeface="Calibri" charset="0"/>
                <a:cs typeface="Calibri" charset="0"/>
              </a:rPr>
              <a:t>|</a:t>
            </a:r>
            <a:r>
              <a:rPr lang="en-US" i="1" dirty="0" err="1" smtClean="0">
                <a:latin typeface="Calibri" charset="0"/>
                <a:cs typeface="Calibri" charset="0"/>
              </a:rPr>
              <a:t>k</a:t>
            </a:r>
            <a:r>
              <a:rPr lang="en-US" dirty="0" smtClean="0">
                <a:latin typeface="Calibri" charset="0"/>
                <a:cs typeface="Calibri" charset="0"/>
              </a:rPr>
              <a:t>) Yang</a:t>
            </a:r>
            <a:r>
              <a:rPr lang="en-US" dirty="0" smtClean="0">
                <a:latin typeface="Calibri" charset="0"/>
                <a:cs typeface="Calibri" charset="0"/>
              </a:rPr>
              <a:t>-Mills </a:t>
            </a:r>
            <a:r>
              <a:rPr lang="en-US" dirty="0" smtClean="0">
                <a:latin typeface="Calibri" charset="0"/>
                <a:cs typeface="Calibri" charset="0"/>
              </a:rPr>
              <a:t>theory</a:t>
            </a:r>
            <a:endParaRPr lang="en-US" dirty="0">
              <a:latin typeface="Calibri" charset="0"/>
              <a:cs typeface="Calibri" charset="0"/>
            </a:endParaRPr>
          </a:p>
        </p:txBody>
      </p:sp>
      <p:graphicFrame>
        <p:nvGraphicFramePr>
          <p:cNvPr id="2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7100039"/>
              </p:ext>
            </p:extLst>
          </p:nvPr>
        </p:nvGraphicFramePr>
        <p:xfrm>
          <a:off x="957760" y="1986001"/>
          <a:ext cx="7589837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20" name="Equation" r:id="rId4" imgW="3505200" imgH="266700" progId="Equation.DSMT4">
                  <p:embed/>
                </p:oleObj>
              </mc:Choice>
              <mc:Fallback>
                <p:oleObj name="Equation" r:id="rId4" imgW="35052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7760" y="1986001"/>
                        <a:ext cx="7589837" cy="57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706790" y="2865661"/>
            <a:ext cx="767088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342900" indent="-342900" algn="l" eaLnBrk="1" hangingPunct="1">
              <a:buFont typeface="Arial"/>
              <a:buChar char="•"/>
            </a:pPr>
            <a:r>
              <a:rPr lang="en-US" dirty="0" smtClean="0">
                <a:latin typeface="Calibri" charset="0"/>
                <a:cs typeface="Calibri" charset="0"/>
              </a:rPr>
              <a:t>Does it exist non-perturbatively</a:t>
            </a:r>
            <a:r>
              <a:rPr lang="en-US" dirty="0" smtClean="0">
                <a:latin typeface="Calibri" charset="0"/>
                <a:cs typeface="Calibri" charset="0"/>
              </a:rPr>
              <a:t>? Different completions of  </a:t>
            </a:r>
            <a:r>
              <a:rPr lang="en-US" i="1" dirty="0" smtClean="0">
                <a:latin typeface="Calibri" charset="0"/>
                <a:cs typeface="Calibri" charset="0"/>
              </a:rPr>
              <a:t>U</a:t>
            </a:r>
            <a:r>
              <a:rPr lang="en-US" dirty="0" smtClean="0">
                <a:latin typeface="Calibri" charset="0"/>
                <a:cs typeface="Calibri" charset="0"/>
              </a:rPr>
              <a:t>(</a:t>
            </a:r>
            <a:r>
              <a:rPr lang="en-US" i="1" dirty="0" smtClean="0">
                <a:latin typeface="Calibri" charset="0"/>
                <a:cs typeface="Calibri" charset="0"/>
              </a:rPr>
              <a:t>N</a:t>
            </a:r>
            <a:r>
              <a:rPr lang="en-US" dirty="0" smtClean="0">
                <a:latin typeface="Calibri" charset="0"/>
                <a:cs typeface="Calibri" charset="0"/>
              </a:rPr>
              <a:t>) for different values of </a:t>
            </a:r>
            <a:r>
              <a:rPr lang="en-US" i="1" dirty="0" smtClean="0">
                <a:latin typeface="Calibri" charset="0"/>
                <a:cs typeface="Calibri" charset="0"/>
              </a:rPr>
              <a:t>k,</a:t>
            </a:r>
            <a:r>
              <a:rPr lang="en-US" dirty="0" smtClean="0">
                <a:latin typeface="Calibri" charset="0"/>
                <a:cs typeface="Calibri" charset="0"/>
              </a:rPr>
              <a:t/>
            </a:r>
            <a:br>
              <a:rPr lang="en-US" dirty="0" smtClean="0">
                <a:latin typeface="Calibri" charset="0"/>
                <a:cs typeface="Calibri" charset="0"/>
              </a:rPr>
            </a:br>
            <a:endParaRPr lang="en-US" dirty="0" smtClean="0">
              <a:latin typeface="Calibri" charset="0"/>
              <a:cs typeface="Calibri" charset="0"/>
            </a:endParaRPr>
          </a:p>
          <a:p>
            <a:pPr marL="342900" indent="-342900" algn="l" eaLnBrk="1" hangingPunct="1">
              <a:buFont typeface="Arial"/>
              <a:buChar char="•"/>
            </a:pPr>
            <a:r>
              <a:rPr lang="en-US" dirty="0" smtClean="0">
                <a:latin typeface="Calibri" charset="0"/>
                <a:cs typeface="Calibri" charset="0"/>
              </a:rPr>
              <a:t>Non-unitary: negative energy </a:t>
            </a:r>
            <a:r>
              <a:rPr lang="en-US" i="1" dirty="0" smtClean="0">
                <a:latin typeface="Calibri" charset="0"/>
                <a:cs typeface="Calibri" charset="0"/>
              </a:rPr>
              <a:t>v.</a:t>
            </a:r>
            <a:r>
              <a:rPr lang="en-US" dirty="0" smtClean="0">
                <a:latin typeface="Calibri" charset="0"/>
                <a:cs typeface="Calibri" charset="0"/>
              </a:rPr>
              <a:t> negative norms.</a:t>
            </a:r>
          </a:p>
          <a:p>
            <a:pPr marL="342900" indent="-342900" algn="l" eaLnBrk="1" hangingPunct="1">
              <a:buFont typeface="Arial"/>
              <a:buChar char="•"/>
            </a:pPr>
            <a:endParaRPr lang="en-US" dirty="0" smtClean="0"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218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pagestyle{empty}&#10;\usepackage{xspace,amssymb,amsfonts,amsmath}&#10;\usepackage{color}&#10;\usepackage{TeX4PPT}&#10;"/>
  <p:tag name="MAGPC" val="250"/>
  <p:tag name="FONTSIZE" val="12"/>
</p:tagLst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CCFF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CCFF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lnDef>
    <a:txDef>
      <a:spPr>
        <a:noFill/>
      </a:spPr>
      <a:bodyPr wrap="none" rtlCol="0">
        <a:spAutoFit/>
      </a:bodyPr>
      <a:lstStyle>
        <a:defPPr algn="l">
          <a:defRPr dirty="0" err="1" smtClean="0">
            <a:latin typeface="Calibri"/>
            <a:cs typeface="Calibri"/>
          </a:defRPr>
        </a:defPPr>
      </a:lstStyle>
    </a:tx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0_Standaardontwerp">
  <a:themeElements>
    <a:clrScheme name="3_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Standaardontwerp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FF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1" u="none" strike="noStrike" cap="none" normalizeH="0" baseline="0">
            <a:ln>
              <a:noFill/>
            </a:ln>
            <a:solidFill>
              <a:srgbClr val="9933FF"/>
            </a:solidFill>
            <a:effectLst/>
            <a:latin typeface="Book Antiqu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FF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1" u="none" strike="noStrike" cap="none" normalizeH="0" baseline="0">
            <a:ln>
              <a:noFill/>
            </a:ln>
            <a:solidFill>
              <a:srgbClr val="9933FF"/>
            </a:solidFill>
            <a:effectLst/>
            <a:latin typeface="Book Antiqua" pitchFamily="-112" charset="0"/>
          </a:defRPr>
        </a:defPPr>
      </a:lstStyle>
    </a:lnDef>
  </a:objectDefaults>
  <a:extraClrSchemeLst>
    <a:extraClrScheme>
      <a:clrScheme name="3_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lnDef>
    <a:txDef>
      <a:spPr>
        <a:noFill/>
      </a:spPr>
      <a:bodyPr wrap="none" rtlCol="0">
        <a:spAutoFit/>
      </a:bodyPr>
      <a:lstStyle>
        <a:defPPr algn="l"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CCFF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CCFF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0_Standaardontwerp">
  <a:themeElements>
    <a:clrScheme name="6_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Standaardontwerp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2" charset="0"/>
          </a:defRPr>
        </a:defPPr>
      </a:lstStyle>
    </a:lnDef>
  </a:objectDefaults>
  <a:extraClrSchemeLst>
    <a:extraClrScheme>
      <a:clrScheme name="6_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7436</TotalTime>
  <Words>884</Words>
  <Application>Microsoft Macintosh PowerPoint</Application>
  <PresentationFormat>On-screen Show (4:3)</PresentationFormat>
  <Paragraphs>211</Paragraphs>
  <Slides>42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Standaardontwerp</vt:lpstr>
      <vt:lpstr>1_Standaardontwerp</vt:lpstr>
      <vt:lpstr>10_Standaardontwerp</vt:lpstr>
      <vt:lpstr>3_Standaardontwerp</vt:lpstr>
      <vt:lpstr>2_Standaardontwerp</vt:lpstr>
      <vt:lpstr>20_Standaardontwerp</vt:lpstr>
      <vt:lpstr>Equation</vt:lpstr>
      <vt:lpstr>MathType 6.0 Equation</vt:lpstr>
      <vt:lpstr>Vergelijking</vt:lpstr>
      <vt:lpstr>  Negative Branes, Supergroups and  The Signature of Spacetime</vt:lpstr>
      <vt:lpstr>Controversial Ideas</vt:lpstr>
      <vt:lpstr>PowerPoint Presentation</vt:lpstr>
      <vt:lpstr>Why consider supergroups?</vt:lpstr>
      <vt:lpstr>PowerPoint Presentation</vt:lpstr>
      <vt:lpstr>Positive &amp; Negative BPS Branes</vt:lpstr>
      <vt:lpstr>Dirac Sea</vt:lpstr>
      <vt:lpstr>Second Quantization</vt:lpstr>
      <vt:lpstr>PowerPoint Presentation</vt:lpstr>
      <vt:lpstr>PowerPoint Presentation</vt:lpstr>
      <vt:lpstr>Exact RG </vt:lpstr>
      <vt:lpstr>Negative D-branes</vt:lpstr>
      <vt:lpstr>Negative D0-branes</vt:lpstr>
      <vt:lpstr>PowerPoint Presentation</vt:lpstr>
      <vt:lpstr>Analytic Continuation</vt:lpstr>
      <vt:lpstr>PowerPoint Presentation</vt:lpstr>
      <vt:lpstr>Hull Dualities</vt:lpstr>
      <vt:lpstr>PowerPoint Presentation</vt:lpstr>
      <vt:lpstr>PowerPoint Presentation</vt:lpstr>
      <vt:lpstr>PowerPoint Presentation</vt:lpstr>
      <vt:lpstr>PowerPoint Presentation</vt:lpstr>
      <vt:lpstr>N=2 Supergroup Theories</vt:lpstr>
      <vt:lpstr>N=2 Supergroup Theories</vt:lpstr>
      <vt:lpstr>PowerPoint Presentation</vt:lpstr>
      <vt:lpstr>PowerPoint Presentation</vt:lpstr>
      <vt:lpstr>Geometric Engineering</vt:lpstr>
      <vt:lpstr>Nekrasov Instanton Calculation</vt:lpstr>
      <vt:lpstr>PowerPoint Presentation</vt:lpstr>
      <vt:lpstr>PowerPoint Presentation</vt:lpstr>
      <vt:lpstr>Eigenvalue Dynamics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</vt:vector>
  </TitlesOfParts>
  <Company>Universiteit van Amsterdam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Robbert Dijkgraaf</dc:creator>
  <cp:lastModifiedBy>Robbert Dijkgraaf</cp:lastModifiedBy>
  <cp:revision>684</cp:revision>
  <dcterms:created xsi:type="dcterms:W3CDTF">2007-09-11T23:49:19Z</dcterms:created>
  <dcterms:modified xsi:type="dcterms:W3CDTF">2016-08-03T22:02:33Z</dcterms:modified>
</cp:coreProperties>
</file>